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19"/>
  </p:notesMasterIdLst>
  <p:sldIdLst>
    <p:sldId id="256" r:id="rId2"/>
    <p:sldId id="452" r:id="rId3"/>
    <p:sldId id="372" r:id="rId4"/>
    <p:sldId id="369" r:id="rId5"/>
    <p:sldId id="410" r:id="rId6"/>
    <p:sldId id="370" r:id="rId7"/>
    <p:sldId id="371" r:id="rId8"/>
    <p:sldId id="373" r:id="rId9"/>
    <p:sldId id="408" r:id="rId10"/>
    <p:sldId id="409" r:id="rId11"/>
    <p:sldId id="45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4" r:id="rId39"/>
    <p:sldId id="433" r:id="rId40"/>
    <p:sldId id="411" r:id="rId41"/>
    <p:sldId id="405" r:id="rId42"/>
    <p:sldId id="406" r:id="rId43"/>
    <p:sldId id="407" r:id="rId44"/>
    <p:sldId id="258" r:id="rId45"/>
    <p:sldId id="312" r:id="rId46"/>
    <p:sldId id="311" r:id="rId47"/>
    <p:sldId id="290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  <p:sldId id="427" r:id="rId64"/>
    <p:sldId id="428" r:id="rId65"/>
    <p:sldId id="429" r:id="rId66"/>
    <p:sldId id="430" r:id="rId67"/>
    <p:sldId id="431" r:id="rId68"/>
    <p:sldId id="432" r:id="rId69"/>
    <p:sldId id="434" r:id="rId70"/>
    <p:sldId id="435" r:id="rId71"/>
    <p:sldId id="454" r:id="rId72"/>
    <p:sldId id="460" r:id="rId73"/>
    <p:sldId id="461" r:id="rId74"/>
    <p:sldId id="462" r:id="rId75"/>
    <p:sldId id="463" r:id="rId76"/>
    <p:sldId id="436" r:id="rId77"/>
    <p:sldId id="437" r:id="rId78"/>
    <p:sldId id="438" r:id="rId79"/>
    <p:sldId id="439" r:id="rId80"/>
    <p:sldId id="440" r:id="rId81"/>
    <p:sldId id="441" r:id="rId82"/>
    <p:sldId id="442" r:id="rId83"/>
    <p:sldId id="443" r:id="rId84"/>
    <p:sldId id="444" r:id="rId85"/>
    <p:sldId id="445" r:id="rId86"/>
    <p:sldId id="446" r:id="rId87"/>
    <p:sldId id="447" r:id="rId88"/>
    <p:sldId id="448" r:id="rId89"/>
    <p:sldId id="449" r:id="rId90"/>
    <p:sldId id="450" r:id="rId91"/>
    <p:sldId id="451" r:id="rId92"/>
    <p:sldId id="266" r:id="rId93"/>
    <p:sldId id="267" r:id="rId94"/>
    <p:sldId id="314" r:id="rId95"/>
    <p:sldId id="316" r:id="rId96"/>
    <p:sldId id="315" r:id="rId97"/>
    <p:sldId id="268" r:id="rId98"/>
    <p:sldId id="269" r:id="rId99"/>
    <p:sldId id="270" r:id="rId100"/>
    <p:sldId id="272" r:id="rId101"/>
    <p:sldId id="273" r:id="rId102"/>
    <p:sldId id="301" r:id="rId103"/>
    <p:sldId id="340" r:id="rId104"/>
    <p:sldId id="345" r:id="rId105"/>
    <p:sldId id="346" r:id="rId106"/>
    <p:sldId id="347" r:id="rId107"/>
    <p:sldId id="348" r:id="rId108"/>
    <p:sldId id="349" r:id="rId109"/>
    <p:sldId id="350" r:id="rId110"/>
    <p:sldId id="351" r:id="rId111"/>
    <p:sldId id="352" r:id="rId112"/>
    <p:sldId id="353" r:id="rId113"/>
    <p:sldId id="354" r:id="rId114"/>
    <p:sldId id="355" r:id="rId115"/>
    <p:sldId id="356" r:id="rId116"/>
    <p:sldId id="358" r:id="rId117"/>
    <p:sldId id="359" r:id="rId1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B192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12" Type="http://schemas.openxmlformats.org/officeDocument/2006/relationships/image" Target="../media/image158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11" Type="http://schemas.openxmlformats.org/officeDocument/2006/relationships/image" Target="../media/image157.wmf"/><Relationship Id="rId5" Type="http://schemas.openxmlformats.org/officeDocument/2006/relationships/image" Target="../media/image151.wmf"/><Relationship Id="rId10" Type="http://schemas.openxmlformats.org/officeDocument/2006/relationships/image" Target="../media/image156.wmf"/><Relationship Id="rId4" Type="http://schemas.openxmlformats.org/officeDocument/2006/relationships/image" Target="../media/image150.wmf"/><Relationship Id="rId9" Type="http://schemas.openxmlformats.org/officeDocument/2006/relationships/image" Target="../media/image1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6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236A3B-2396-4EB6-AA4C-7FFAFBDD2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DE4CB-4F5A-4C05-9C55-2C6CCA62BCB0}" type="slidenum">
              <a:rPr lang="en-US"/>
              <a:pPr/>
              <a:t>17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7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52F75-BE46-49F6-AC0D-66DA6A1D9481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Basic Practice of Statistics - 3rd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D797E-A82D-4681-9C02-A607CC9B9EB7}" type="slidenum">
              <a:rPr lang="en-US"/>
              <a:pPr/>
              <a:t>19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DE5661A-BDAA-4579-B2F5-AA9011776D8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B9DC8A0-423E-42AA-ADC2-02995F9437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04A2-7C5B-4079-9D34-91737448D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D28-9D86-48C7-B99D-5191CBAA8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D5E1F5-009B-4FAC-B6E8-AF08AB160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7C7DFF-E3F5-4728-9427-7242F78FD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D2D8DD-8BA5-419E-BAAA-B44BEE063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70B3-5EAA-479D-ACCC-210E97EE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268D-40CF-4CE9-97CC-4373D77A9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01F6-70A5-4076-9969-6ECD57737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BDC0-6EB9-4591-90D1-F4ADD4068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811F-8C10-44AB-8A76-7C99202A3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62E4-D085-4569-BDC3-E392B0025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A0EB-AEBD-4C6C-90D5-E9646B7EA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77DC-A42F-48C2-BD88-43FF1E18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6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D698992-9F5B-4E9D-871D-4517B2EC864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467BC1B-4ACA-4427-971E-BEE668567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26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37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33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154.wmf"/><Relationship Id="rId26" Type="http://schemas.openxmlformats.org/officeDocument/2006/relationships/image" Target="../media/image158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3.wmf"/><Relationship Id="rId20" Type="http://schemas.openxmlformats.org/officeDocument/2006/relationships/image" Target="../media/image15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157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10" Type="http://schemas.openxmlformats.org/officeDocument/2006/relationships/image" Target="../media/image150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152.wmf"/><Relationship Id="rId22" Type="http://schemas.openxmlformats.org/officeDocument/2006/relationships/image" Target="../media/image156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50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166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54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9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71.pn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49.pn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1.jpeg"/><Relationship Id="rId4" Type="http://schemas.openxmlformats.org/officeDocument/2006/relationships/image" Target="../media/image117.wmf"/><Relationship Id="rId9" Type="http://schemas.openxmlformats.org/officeDocument/2006/relationships/image" Target="../media/image120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2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6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31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971801"/>
            <a:ext cx="6248400" cy="1295400"/>
          </a:xfrm>
        </p:spPr>
        <p:txBody>
          <a:bodyPr/>
          <a:lstStyle/>
          <a:p>
            <a:r>
              <a:rPr lang="en-US" sz="5400" dirty="0" smtClean="0">
                <a:latin typeface="Catriel" pitchFamily="2" charset="0"/>
              </a:rPr>
              <a:t>Feature Extraction</a:t>
            </a:r>
            <a:endParaRPr lang="en-US" sz="5400" dirty="0">
              <a:latin typeface="Catriel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724400"/>
            <a:ext cx="5029200" cy="914400"/>
          </a:xfrm>
        </p:spPr>
        <p:txBody>
          <a:bodyPr/>
          <a:lstStyle/>
          <a:p>
            <a:r>
              <a:rPr lang="en-US" dirty="0" smtClean="0"/>
              <a:t>K. Ramachandra Murthy</a:t>
            </a:r>
          </a:p>
          <a:p>
            <a:r>
              <a:rPr lang="en-US" u="sng" dirty="0" smtClean="0"/>
              <a:t>Email</a:t>
            </a:r>
            <a:r>
              <a:rPr lang="en-US" dirty="0" smtClean="0"/>
              <a:t>: k.ramachandra@isical.ac.in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316037"/>
          </a:xfrm>
        </p:spPr>
        <p:txBody>
          <a:bodyPr/>
          <a:lstStyle/>
          <a:p>
            <a:r>
              <a:rPr lang="en-US" sz="4300" dirty="0">
                <a:solidFill>
                  <a:srgbClr val="C00000"/>
                </a:solidFill>
              </a:rPr>
              <a:t>Eigenvalues &amp; </a:t>
            </a:r>
            <a:r>
              <a:rPr lang="en-US" sz="4300" dirty="0">
                <a:solidFill>
                  <a:srgbClr val="C00000"/>
                </a:solidFill>
              </a:rPr>
              <a:t>Eigenvectors</a:t>
            </a:r>
            <a:br>
              <a:rPr lang="en-US" sz="4300" dirty="0">
                <a:solidFill>
                  <a:srgbClr val="C00000"/>
                </a:solidFill>
              </a:rPr>
            </a:br>
            <a:r>
              <a:rPr lang="en-US" sz="4300" dirty="0">
                <a:solidFill>
                  <a:srgbClr val="C00000"/>
                </a:solidFill>
              </a:rPr>
              <a:t>(Properties)</a:t>
            </a:r>
            <a:endParaRPr lang="en-IN" sz="43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981200"/>
                <a:ext cx="7848600" cy="4419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sz="2000" dirty="0" smtClean="0"/>
                  <a:t>If A is an n x n symmetric matrix, then any two eigenvectors that come from distinct eigenvalues </a:t>
                </a:r>
                <a:r>
                  <a:rPr lang="en-IN" sz="2000" dirty="0"/>
                  <a:t>are orthogonal</a:t>
                </a:r>
                <a:r>
                  <a:rPr lang="en-IN" sz="2000" dirty="0" smtClean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IN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 dirty="0" smtClean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800" dirty="0" smtClean="0"/>
                  <a:t>Left multiply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80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IN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IN" sz="1800" dirty="0" smtClean="0"/>
                  <a:t> to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IN" sz="1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1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800" dirty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800" dirty="0" smtClean="0"/>
                  <a:t>Similarly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1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1800" dirty="0" smtClean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800" dirty="0" smtClean="0"/>
                  <a:t>From the above two equations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1800" dirty="0" smtClean="0"/>
              </a:p>
              <a:p>
                <a:pPr marL="329184" lvl="1" indent="0" algn="just">
                  <a:lnSpc>
                    <a:spcPct val="150000"/>
                  </a:lnSpc>
                  <a:buNone/>
                </a:pPr>
                <a:r>
                  <a:rPr lang="en-IN" sz="1800" dirty="0"/>
                  <a:t>	</a:t>
                </a:r>
                <a:r>
                  <a:rPr lang="en-IN" sz="1800" dirty="0" smtClean="0"/>
                  <a:t>							</a:t>
                </a:r>
                <a14:m>
                  <m:oMath xmlns:m="http://schemas.openxmlformats.org/officeDocument/2006/math">
                    <m:r>
                      <a:rPr lang="en-I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en-IN" sz="18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1800" dirty="0" smtClean="0"/>
              </a:p>
              <a:p>
                <a:pPr marL="329184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I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800" dirty="0" smtClean="0"/>
                  <a:t> are perpendicular</a:t>
                </a:r>
                <a:endParaRPr lang="en-IN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981200"/>
                <a:ext cx="7848600" cy="4419600"/>
              </a:xfrm>
              <a:blipFill rotWithShape="1">
                <a:blip r:embed="rId2"/>
                <a:stretch>
                  <a:fillRect l="-855" r="-7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3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85672" y="1219200"/>
            <a:ext cx="590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Arial" pitchFamily="34" charset="0"/>
              </a:rPr>
              <a:t>We find that      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is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also an eigenvector of  S  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24747" y="1962974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Arial" pitchFamily="34" charset="0"/>
              </a:rPr>
              <a:t>whose eigenvalue            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is the second largest.             </a:t>
            </a:r>
            <a:endParaRPr lang="en-US" dirty="0"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61872" y="25908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Arial" pitchFamily="34" charset="0"/>
              </a:rPr>
              <a:t>In general  </a:t>
            </a:r>
            <a:endParaRPr lang="en-US"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61872" y="4419600"/>
            <a:ext cx="770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pitchFamily="34" charset="0"/>
              </a:rPr>
              <a:t> The </a:t>
            </a:r>
            <a:r>
              <a:rPr lang="en-US" sz="2400" i="1" dirty="0" err="1">
                <a:latin typeface="Times New Roman" pitchFamily="18" charset="0"/>
                <a:cs typeface="Arial" pitchFamily="34" charset="0"/>
              </a:rPr>
              <a:t>k</a:t>
            </a:r>
            <a:r>
              <a:rPr lang="en-US" sz="2400" baseline="30000" dirty="0" err="1">
                <a:latin typeface="Times New Roman" pitchFamily="18" charset="0"/>
                <a:cs typeface="Arial" pitchFamily="34" charset="0"/>
              </a:rPr>
              <a:t>th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largest eigenvalue of  S  is the variance of the </a:t>
            </a:r>
            <a:r>
              <a:rPr lang="en-US" sz="2400" i="1" dirty="0" err="1">
                <a:latin typeface="Times New Roman" pitchFamily="18" charset="0"/>
                <a:cs typeface="Arial" pitchFamily="34" charset="0"/>
              </a:rPr>
              <a:t>k</a:t>
            </a:r>
            <a:r>
              <a:rPr lang="en-US" sz="2400" baseline="30000" dirty="0" err="1">
                <a:latin typeface="Times New Roman" pitchFamily="18" charset="0"/>
                <a:cs typeface="Arial" pitchFamily="34" charset="0"/>
              </a:rPr>
              <a:t>th</a:t>
            </a:r>
            <a:r>
              <a:rPr lang="en-US" sz="2400" baseline="300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PC.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61872" y="5181600"/>
            <a:ext cx="8101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pitchFamily="34" charset="0"/>
              </a:rPr>
              <a:t> The </a:t>
            </a:r>
            <a:r>
              <a:rPr lang="en-US" sz="2400" i="1" dirty="0" err="1">
                <a:latin typeface="Times New Roman" pitchFamily="18" charset="0"/>
                <a:cs typeface="Arial" pitchFamily="34" charset="0"/>
              </a:rPr>
              <a:t>k</a:t>
            </a:r>
            <a:r>
              <a:rPr lang="en-US" sz="2400" baseline="30000" dirty="0" err="1">
                <a:latin typeface="Times New Roman" pitchFamily="18" charset="0"/>
                <a:cs typeface="Arial" pitchFamily="34" charset="0"/>
              </a:rPr>
              <a:t>th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PC       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retains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400" i="1" dirty="0" err="1">
                <a:latin typeface="Times New Roman" pitchFamily="18" charset="0"/>
                <a:cs typeface="Arial" pitchFamily="34" charset="0"/>
              </a:rPr>
              <a:t>k</a:t>
            </a:r>
            <a:r>
              <a:rPr lang="en-US" sz="2400" baseline="30000" dirty="0" err="1">
                <a:latin typeface="Times New Roman" pitchFamily="18" charset="0"/>
                <a:cs typeface="Arial" pitchFamily="34" charset="0"/>
              </a:rPr>
              <a:t>th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greatest fraction of the variation </a:t>
            </a:r>
          </a:p>
          <a:p>
            <a:pPr eaLnBrk="1" hangingPunct="1">
              <a:buClr>
                <a:srgbClr val="FF0000"/>
              </a:buClr>
            </a:pPr>
            <a:r>
              <a:rPr lang="en-US" sz="2400" dirty="0">
                <a:latin typeface="Times New Roman" pitchFamily="18" charset="0"/>
                <a:cs typeface="Arial" pitchFamily="34" charset="0"/>
              </a:rPr>
              <a:t>   in the sample.</a:t>
            </a:r>
          </a:p>
        </p:txBody>
      </p:sp>
      <p:graphicFrame>
        <p:nvGraphicFramePr>
          <p:cNvPr id="32784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467955"/>
              </p:ext>
            </p:extLst>
          </p:nvPr>
        </p:nvGraphicFramePr>
        <p:xfrm>
          <a:off x="2262072" y="1213757"/>
          <a:ext cx="381000" cy="46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1" name="Equation" r:id="rId3" imgW="177480" imgH="215640" progId="Equation.3">
                  <p:embed/>
                </p:oleObj>
              </mc:Choice>
              <mc:Fallback>
                <p:oleObj name="Equation" r:id="rId3" imgW="17748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072" y="1213757"/>
                        <a:ext cx="381000" cy="462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6" name="Object 1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39074748"/>
              </p:ext>
            </p:extLst>
          </p:nvPr>
        </p:nvGraphicFramePr>
        <p:xfrm>
          <a:off x="2961435" y="1971138"/>
          <a:ext cx="907256" cy="46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2" name="Equation" r:id="rId5" imgW="419040" imgH="215640" progId="Equation.3">
                  <p:embed/>
                </p:oleObj>
              </mc:Choice>
              <mc:Fallback>
                <p:oleObj name="Equation" r:id="rId5" imgW="41904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435" y="1971138"/>
                        <a:ext cx="907256" cy="467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ct 2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6282190"/>
              </p:ext>
            </p:extLst>
          </p:nvPr>
        </p:nvGraphicFramePr>
        <p:xfrm>
          <a:off x="1652472" y="3200400"/>
          <a:ext cx="3581400" cy="67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3" name="Equation" r:id="rId7" imgW="1282680" imgH="241200" progId="Equation.3">
                  <p:embed/>
                </p:oleObj>
              </mc:Choice>
              <mc:Fallback>
                <p:oleObj name="Equation" r:id="rId7" imgW="1282680" imgH="241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472" y="3200400"/>
                        <a:ext cx="3581400" cy="674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2" name="Object 2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99032393"/>
              </p:ext>
            </p:extLst>
          </p:nvPr>
        </p:nvGraphicFramePr>
        <p:xfrm>
          <a:off x="2229416" y="5035270"/>
          <a:ext cx="544656" cy="75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4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416" y="5035270"/>
                        <a:ext cx="544656" cy="753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51280" y="76200"/>
            <a:ext cx="804144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Algebraic definition of PCs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4144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Algebraic derivation of PCs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152119"/>
              </p:ext>
            </p:extLst>
          </p:nvPr>
        </p:nvGraphicFramePr>
        <p:xfrm>
          <a:off x="3248693" y="5774305"/>
          <a:ext cx="261085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2" name="Equation" r:id="rId3" imgW="1180800" imgH="241200" progId="Equation.3">
                  <p:embed/>
                </p:oleObj>
              </mc:Choice>
              <mc:Fallback>
                <p:oleObj name="Equation" r:id="rId3" imgW="1180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693" y="5774305"/>
                        <a:ext cx="2610853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199"/>
            <a:ext cx="8229600" cy="4707505"/>
          </a:xfrm>
        </p:spPr>
        <p:txBody>
          <a:bodyPr>
            <a:normAutofit/>
          </a:bodyPr>
          <a:lstStyle/>
          <a:p>
            <a:pPr marL="625475" indent="-2667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steps for computing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covariance matrix S.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its eigenvectors: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 eigenvectors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 to ‘p’ largest eigenvalues 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PCs.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transformation G consists of the p PCs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798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0862261"/>
              </p:ext>
            </p:extLst>
          </p:nvPr>
        </p:nvGraphicFramePr>
        <p:xfrm>
          <a:off x="4153876" y="3259835"/>
          <a:ext cx="686923" cy="45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3" name="Equation" r:id="rId5" imgW="380880" imgH="253800" progId="Equation.3">
                  <p:embed/>
                </p:oleObj>
              </mc:Choice>
              <mc:Fallback>
                <p:oleObj name="Equation" r:id="rId5" imgW="38088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876" y="3259835"/>
                        <a:ext cx="686923" cy="458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91023"/>
              </p:ext>
            </p:extLst>
          </p:nvPr>
        </p:nvGraphicFramePr>
        <p:xfrm>
          <a:off x="3886200" y="4021137"/>
          <a:ext cx="71139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4" name="Equation" r:id="rId7" imgW="380880" imgH="253800" progId="Equation.3">
                  <p:embed/>
                </p:oleObj>
              </mc:Choice>
              <mc:Fallback>
                <p:oleObj name="Equation" r:id="rId7" imgW="38088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21137"/>
                        <a:ext cx="711393" cy="474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9144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PCA for image compression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1450" y="1428750"/>
            <a:ext cx="8591550" cy="5276850"/>
            <a:chOff x="476250" y="1219200"/>
            <a:chExt cx="8591550" cy="5276850"/>
          </a:xfrm>
        </p:grpSpPr>
        <p:pic>
          <p:nvPicPr>
            <p:cNvPr id="117762" name="Picture 2" descr="recLargeFace1"/>
            <p:cNvPicPr>
              <a:picLocks noChangeAspect="1" noChangeArrowheads="1"/>
            </p:cNvPicPr>
            <p:nvPr/>
          </p:nvPicPr>
          <p:blipFill>
            <a:blip r:embed="rId2" cstate="print"/>
            <a:srcRect l="11023" t="7559" r="11023" b="8398"/>
            <a:stretch>
              <a:fillRect/>
            </a:stretch>
          </p:blipFill>
          <p:spPr bwMode="auto">
            <a:xfrm>
              <a:off x="476250" y="1371600"/>
              <a:ext cx="6337300" cy="5124450"/>
            </a:xfrm>
            <a:prstGeom prst="rect">
              <a:avLst/>
            </a:prstGeom>
            <a:noFill/>
          </p:spPr>
        </p:pic>
        <p:sp>
          <p:nvSpPr>
            <p:cNvPr id="117764" name="Text Box 4"/>
            <p:cNvSpPr txBox="1">
              <a:spLocks noChangeArrowheads="1"/>
            </p:cNvSpPr>
            <p:nvPr/>
          </p:nvSpPr>
          <p:spPr bwMode="auto">
            <a:xfrm>
              <a:off x="930275" y="1219200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cs typeface="Arial" pitchFamily="34" charset="0"/>
                </a:rPr>
                <a:t>p=1</a:t>
              </a:r>
            </a:p>
          </p:txBody>
        </p:sp>
        <p:sp>
          <p:nvSpPr>
            <p:cNvPr id="117765" name="Text Box 5"/>
            <p:cNvSpPr txBox="1">
              <a:spLocks noChangeArrowheads="1"/>
            </p:cNvSpPr>
            <p:nvPr/>
          </p:nvSpPr>
          <p:spPr bwMode="auto">
            <a:xfrm>
              <a:off x="2587625" y="1219200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cs typeface="Arial" pitchFamily="34" charset="0"/>
                </a:rPr>
                <a:t>p=2</a:t>
              </a:r>
            </a:p>
          </p:txBody>
        </p:sp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4243388" y="1219200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cs typeface="Arial" pitchFamily="34" charset="0"/>
                </a:rPr>
                <a:t>p=4</a:t>
              </a:r>
            </a:p>
          </p:txBody>
        </p: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5827713" y="1219200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cs typeface="Arial" pitchFamily="34" charset="0"/>
                </a:rPr>
                <a:t>p=8</a:t>
              </a:r>
            </a:p>
          </p:txBody>
        </p:sp>
        <p:sp>
          <p:nvSpPr>
            <p:cNvPr id="117768" name="Text Box 8"/>
            <p:cNvSpPr txBox="1">
              <a:spLocks noChangeArrowheads="1"/>
            </p:cNvSpPr>
            <p:nvPr/>
          </p:nvSpPr>
          <p:spPr bwMode="auto">
            <a:xfrm>
              <a:off x="931863" y="4046538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cs typeface="Arial" pitchFamily="34" charset="0"/>
                </a:rPr>
                <a:t>p=16</a:t>
              </a:r>
            </a:p>
          </p:txBody>
        </p:sp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2589213" y="4046538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cs typeface="Arial" pitchFamily="34" charset="0"/>
                </a:rPr>
                <a:t>p=32</a:t>
              </a: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4244975" y="4046538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cs typeface="Arial" pitchFamily="34" charset="0"/>
                </a:rPr>
                <a:t>p=64</a:t>
              </a:r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5683250" y="4046538"/>
              <a:ext cx="14398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cs typeface="Arial" pitchFamily="34" charset="0"/>
                </a:rPr>
                <a:t>p=100</a:t>
              </a:r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7627938" y="3783013"/>
              <a:ext cx="1439862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cs typeface="Arial" pitchFamily="34" charset="0"/>
                </a:rPr>
                <a:t>Original Image</a:t>
              </a:r>
            </a:p>
          </p:txBody>
        </p:sp>
        <p:pic>
          <p:nvPicPr>
            <p:cNvPr id="117773" name="Picture 13" descr="LargeFace1"/>
            <p:cNvPicPr>
              <a:picLocks noChangeAspect="1" noChangeArrowheads="1"/>
            </p:cNvPicPr>
            <p:nvPr/>
          </p:nvPicPr>
          <p:blipFill>
            <a:blip r:embed="rId3" cstate="print"/>
            <a:srcRect l="15749" t="8398" r="15749" b="8398"/>
            <a:stretch>
              <a:fillRect/>
            </a:stretch>
          </p:blipFill>
          <p:spPr bwMode="auto">
            <a:xfrm>
              <a:off x="5683250" y="4557713"/>
              <a:ext cx="1441450" cy="1312862"/>
            </a:xfrm>
            <a:prstGeom prst="rect">
              <a:avLst/>
            </a:prstGeom>
            <a:noFill/>
          </p:spPr>
        </p:pic>
        <p:pic>
          <p:nvPicPr>
            <p:cNvPr id="117774" name="Picture 14" descr="LargeFace1"/>
            <p:cNvPicPr>
              <a:picLocks noChangeAspect="1" noChangeArrowheads="1"/>
            </p:cNvPicPr>
            <p:nvPr/>
          </p:nvPicPr>
          <p:blipFill>
            <a:blip r:embed="rId3" cstate="print"/>
            <a:srcRect l="15749" t="8398" r="15749" b="8398"/>
            <a:stretch>
              <a:fillRect/>
            </a:stretch>
          </p:blipFill>
          <p:spPr bwMode="auto">
            <a:xfrm>
              <a:off x="7554913" y="4575175"/>
              <a:ext cx="1441450" cy="13128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Outline of lecture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391400" cy="3429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is feature reduction?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Why feature reduction?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Feature reduction algorithms</a:t>
            </a:r>
          </a:p>
          <a:p>
            <a:pPr lvl="1"/>
            <a:r>
              <a:rPr lang="en-US" dirty="0"/>
              <a:t>Principal Component Analysis (PCA)</a:t>
            </a:r>
          </a:p>
          <a:p>
            <a:pPr lvl="1"/>
            <a:r>
              <a:rPr lang="en-US" dirty="0">
                <a:solidFill>
                  <a:srgbClr val="FB192F"/>
                </a:solidFill>
              </a:rPr>
              <a:t>Linear Discriminant Analysis (LDA)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3200"/>
            <a:ext cx="6553200" cy="762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Linear Discriminant Analysis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152400"/>
            <a:ext cx="8041440" cy="144267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Is PCA a good criterion for classification?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38388"/>
            <a:ext cx="4648200" cy="395133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ea typeface="SimSun" pitchFamily="2" charset="-122"/>
              </a:rPr>
              <a:t>Data variation determines the projection </a:t>
            </a:r>
            <a:r>
              <a:rPr lang="en-US" altLang="zh-CN" sz="2800" dirty="0" smtClean="0">
                <a:ea typeface="SimSun" pitchFamily="2" charset="-122"/>
              </a:rPr>
              <a:t>direction</a:t>
            </a:r>
          </a:p>
          <a:p>
            <a:endParaRPr lang="en-US" altLang="zh-CN" sz="2800" dirty="0">
              <a:ea typeface="SimSun" pitchFamily="2" charset="-122"/>
            </a:endParaRPr>
          </a:p>
          <a:p>
            <a:r>
              <a:rPr lang="en-US" altLang="zh-CN" sz="2800" dirty="0">
                <a:ea typeface="SimSun" pitchFamily="2" charset="-122"/>
              </a:rPr>
              <a:t>What’s missing?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Class information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15000" y="2057400"/>
            <a:ext cx="2133600" cy="2819400"/>
            <a:chOff x="3600" y="1200"/>
            <a:chExt cx="1344" cy="1776"/>
          </a:xfrm>
        </p:grpSpPr>
        <p:sp>
          <p:nvSpPr>
            <p:cNvPr id="158726" name="Oval 6"/>
            <p:cNvSpPr>
              <a:spLocks noChangeArrowheads="1"/>
            </p:cNvSpPr>
            <p:nvPr/>
          </p:nvSpPr>
          <p:spPr bwMode="auto">
            <a:xfrm>
              <a:off x="4032" y="230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27" name="Oval 7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28" name="Oval 8"/>
            <p:cNvSpPr>
              <a:spLocks noChangeArrowheads="1"/>
            </p:cNvSpPr>
            <p:nvPr/>
          </p:nvSpPr>
          <p:spPr bwMode="auto">
            <a:xfrm>
              <a:off x="3696" y="247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29" name="Oval 9"/>
            <p:cNvSpPr>
              <a:spLocks noChangeArrowheads="1"/>
            </p:cNvSpPr>
            <p:nvPr/>
          </p:nvSpPr>
          <p:spPr bwMode="auto">
            <a:xfrm>
              <a:off x="3888" y="192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0" name="Oval 10"/>
            <p:cNvSpPr>
              <a:spLocks noChangeArrowheads="1"/>
            </p:cNvSpPr>
            <p:nvPr/>
          </p:nvSpPr>
          <p:spPr bwMode="auto">
            <a:xfrm>
              <a:off x="3600" y="182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1" name="Oval 11"/>
            <p:cNvSpPr>
              <a:spLocks noChangeArrowheads="1"/>
            </p:cNvSpPr>
            <p:nvPr/>
          </p:nvSpPr>
          <p:spPr bwMode="auto">
            <a:xfrm>
              <a:off x="4464" y="16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2" name="Oval 12"/>
            <p:cNvSpPr>
              <a:spLocks noChangeArrowheads="1"/>
            </p:cNvSpPr>
            <p:nvPr/>
          </p:nvSpPr>
          <p:spPr bwMode="auto">
            <a:xfrm>
              <a:off x="4608" y="199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3" name="Oval 13"/>
            <p:cNvSpPr>
              <a:spLocks noChangeArrowheads="1"/>
            </p:cNvSpPr>
            <p:nvPr/>
          </p:nvSpPr>
          <p:spPr bwMode="auto">
            <a:xfrm>
              <a:off x="4464" y="216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4" name="Oval 14"/>
            <p:cNvSpPr>
              <a:spLocks noChangeArrowheads="1"/>
            </p:cNvSpPr>
            <p:nvPr/>
          </p:nvSpPr>
          <p:spPr bwMode="auto">
            <a:xfrm>
              <a:off x="4608" y="148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5" name="Oval 15"/>
            <p:cNvSpPr>
              <a:spLocks noChangeArrowheads="1"/>
            </p:cNvSpPr>
            <p:nvPr/>
          </p:nvSpPr>
          <p:spPr bwMode="auto">
            <a:xfrm>
              <a:off x="4656" y="24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6" name="Oval 16"/>
            <p:cNvSpPr>
              <a:spLocks noChangeArrowheads="1"/>
            </p:cNvSpPr>
            <p:nvPr/>
          </p:nvSpPr>
          <p:spPr bwMode="auto">
            <a:xfrm>
              <a:off x="4800" y="218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7" name="Oval 17"/>
            <p:cNvSpPr>
              <a:spLocks noChangeArrowheads="1"/>
            </p:cNvSpPr>
            <p:nvPr/>
          </p:nvSpPr>
          <p:spPr bwMode="auto">
            <a:xfrm>
              <a:off x="4032" y="264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8" name="Oval 18"/>
            <p:cNvSpPr>
              <a:spLocks noChangeArrowheads="1"/>
            </p:cNvSpPr>
            <p:nvPr/>
          </p:nvSpPr>
          <p:spPr bwMode="auto">
            <a:xfrm>
              <a:off x="3840" y="158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39" name="Oval 19"/>
            <p:cNvSpPr>
              <a:spLocks noChangeArrowheads="1"/>
            </p:cNvSpPr>
            <p:nvPr/>
          </p:nvSpPr>
          <p:spPr bwMode="auto">
            <a:xfrm>
              <a:off x="3792" y="283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0" name="Oval 20"/>
            <p:cNvSpPr>
              <a:spLocks noChangeArrowheads="1"/>
            </p:cNvSpPr>
            <p:nvPr/>
          </p:nvSpPr>
          <p:spPr bwMode="auto">
            <a:xfrm>
              <a:off x="3840" y="216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1" name="Oval 21"/>
            <p:cNvSpPr>
              <a:spLocks noChangeArrowheads="1"/>
            </p:cNvSpPr>
            <p:nvPr/>
          </p:nvSpPr>
          <p:spPr bwMode="auto">
            <a:xfrm>
              <a:off x="3792" y="1248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2" name="Oval 22"/>
            <p:cNvSpPr>
              <a:spLocks noChangeArrowheads="1"/>
            </p:cNvSpPr>
            <p:nvPr/>
          </p:nvSpPr>
          <p:spPr bwMode="auto">
            <a:xfrm>
              <a:off x="4608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3" name="Oval 23"/>
            <p:cNvSpPr>
              <a:spLocks noChangeArrowheads="1"/>
            </p:cNvSpPr>
            <p:nvPr/>
          </p:nvSpPr>
          <p:spPr bwMode="auto">
            <a:xfrm>
              <a:off x="4560" y="182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4" name="Oval 24"/>
            <p:cNvSpPr>
              <a:spLocks noChangeArrowheads="1"/>
            </p:cNvSpPr>
            <p:nvPr/>
          </p:nvSpPr>
          <p:spPr bwMode="auto">
            <a:xfrm>
              <a:off x="4368" y="192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5" name="Oval 25"/>
            <p:cNvSpPr>
              <a:spLocks noChangeArrowheads="1"/>
            </p:cNvSpPr>
            <p:nvPr/>
          </p:nvSpPr>
          <p:spPr bwMode="auto">
            <a:xfrm>
              <a:off x="4368" y="12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6" name="Oval 26"/>
            <p:cNvSpPr>
              <a:spLocks noChangeArrowheads="1"/>
            </p:cNvSpPr>
            <p:nvPr/>
          </p:nvSpPr>
          <p:spPr bwMode="auto">
            <a:xfrm>
              <a:off x="4704" y="273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747" name="Oval 27"/>
            <p:cNvSpPr>
              <a:spLocks noChangeArrowheads="1"/>
            </p:cNvSpPr>
            <p:nvPr/>
          </p:nvSpPr>
          <p:spPr bwMode="auto">
            <a:xfrm>
              <a:off x="4512" y="254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5867400" y="1828800"/>
            <a:ext cx="1905000" cy="35052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hlink"/>
              </a:solidFill>
            </a:endParaRPr>
          </a:p>
        </p:txBody>
      </p:sp>
      <p:sp>
        <p:nvSpPr>
          <p:cNvPr id="158749" name="Line 29"/>
          <p:cNvSpPr>
            <a:spLocks noChangeShapeType="1"/>
          </p:cNvSpPr>
          <p:nvPr/>
        </p:nvSpPr>
        <p:spPr bwMode="auto">
          <a:xfrm>
            <a:off x="6858000" y="1600200"/>
            <a:ext cx="0" cy="4267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76200"/>
            <a:ext cx="8041440" cy="1442674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What is a good projection?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4419600" cy="3951337"/>
          </a:xfrm>
        </p:spPr>
        <p:txBody>
          <a:bodyPr/>
          <a:lstStyle/>
          <a:p>
            <a:r>
              <a:rPr lang="en-US" altLang="zh-CN" dirty="0">
                <a:ea typeface="SimSun" pitchFamily="2" charset="-122"/>
              </a:rPr>
              <a:t>Similarly, what is a good criterion? 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Separating different classes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6400" y="3124200"/>
            <a:ext cx="2667000" cy="1447800"/>
            <a:chOff x="1344" y="1104"/>
            <a:chExt cx="1680" cy="912"/>
          </a:xfrm>
        </p:grpSpPr>
        <p:sp>
          <p:nvSpPr>
            <p:cNvPr id="155654" name="Oval 6"/>
            <p:cNvSpPr>
              <a:spLocks noChangeArrowheads="1"/>
            </p:cNvSpPr>
            <p:nvPr/>
          </p:nvSpPr>
          <p:spPr bwMode="auto">
            <a:xfrm>
              <a:off x="1344" y="158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55" name="Oval 7"/>
            <p:cNvSpPr>
              <a:spLocks noChangeArrowheads="1"/>
            </p:cNvSpPr>
            <p:nvPr/>
          </p:nvSpPr>
          <p:spPr bwMode="auto">
            <a:xfrm>
              <a:off x="1584" y="158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56" name="Oval 8"/>
            <p:cNvSpPr>
              <a:spLocks noChangeArrowheads="1"/>
            </p:cNvSpPr>
            <p:nvPr/>
          </p:nvSpPr>
          <p:spPr bwMode="auto">
            <a:xfrm>
              <a:off x="1728" y="187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57" name="Oval 9"/>
            <p:cNvSpPr>
              <a:spLocks noChangeArrowheads="1"/>
            </p:cNvSpPr>
            <p:nvPr/>
          </p:nvSpPr>
          <p:spPr bwMode="auto">
            <a:xfrm>
              <a:off x="1824" y="134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58" name="Oval 10"/>
            <p:cNvSpPr>
              <a:spLocks noChangeArrowheads="1"/>
            </p:cNvSpPr>
            <p:nvPr/>
          </p:nvSpPr>
          <p:spPr bwMode="auto">
            <a:xfrm>
              <a:off x="1680" y="115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59" name="Oval 11"/>
            <p:cNvSpPr>
              <a:spLocks noChangeArrowheads="1"/>
            </p:cNvSpPr>
            <p:nvPr/>
          </p:nvSpPr>
          <p:spPr bwMode="auto">
            <a:xfrm>
              <a:off x="2544" y="110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2640" y="139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61" name="Oval 13"/>
            <p:cNvSpPr>
              <a:spLocks noChangeArrowheads="1"/>
            </p:cNvSpPr>
            <p:nvPr/>
          </p:nvSpPr>
          <p:spPr bwMode="auto">
            <a:xfrm>
              <a:off x="2448" y="153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62" name="Oval 14"/>
            <p:cNvSpPr>
              <a:spLocks noChangeArrowheads="1"/>
            </p:cNvSpPr>
            <p:nvPr/>
          </p:nvSpPr>
          <p:spPr bwMode="auto">
            <a:xfrm>
              <a:off x="2880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63" name="Oval 15"/>
            <p:cNvSpPr>
              <a:spLocks noChangeArrowheads="1"/>
            </p:cNvSpPr>
            <p:nvPr/>
          </p:nvSpPr>
          <p:spPr bwMode="auto">
            <a:xfrm>
              <a:off x="2688" y="182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664" name="Oval 16"/>
            <p:cNvSpPr>
              <a:spLocks noChangeArrowheads="1"/>
            </p:cNvSpPr>
            <p:nvPr/>
          </p:nvSpPr>
          <p:spPr bwMode="auto">
            <a:xfrm>
              <a:off x="2832" y="158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00600" y="1524000"/>
            <a:ext cx="2209800" cy="3429000"/>
            <a:chOff x="2976" y="960"/>
            <a:chExt cx="1392" cy="2160"/>
          </a:xfrm>
        </p:grpSpPr>
        <p:sp>
          <p:nvSpPr>
            <p:cNvPr id="155666" name="AutoShape 18"/>
            <p:cNvSpPr>
              <a:spLocks noChangeArrowheads="1"/>
            </p:cNvSpPr>
            <p:nvPr/>
          </p:nvSpPr>
          <p:spPr bwMode="auto">
            <a:xfrm>
              <a:off x="2976" y="960"/>
              <a:ext cx="1248" cy="528"/>
            </a:xfrm>
            <a:prstGeom prst="wedgeRectCallout">
              <a:avLst>
                <a:gd name="adj1" fmla="val 56653"/>
                <a:gd name="adj2" fmla="val 257764"/>
              </a:avLst>
            </a:prstGeom>
            <a:solidFill>
              <a:srgbClr val="3333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Two classes overlap</a:t>
              </a:r>
            </a:p>
          </p:txBody>
        </p:sp>
        <p:sp>
          <p:nvSpPr>
            <p:cNvPr id="155667" name="Line 19"/>
            <p:cNvSpPr>
              <a:spLocks noChangeShapeType="1"/>
            </p:cNvSpPr>
            <p:nvPr/>
          </p:nvSpPr>
          <p:spPr bwMode="auto">
            <a:xfrm>
              <a:off x="4368" y="1056"/>
              <a:ext cx="0" cy="206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5668" name="AutoShape 20"/>
          <p:cNvSpPr>
            <a:spLocks noChangeArrowheads="1"/>
          </p:cNvSpPr>
          <p:nvPr/>
        </p:nvSpPr>
        <p:spPr bwMode="auto">
          <a:xfrm>
            <a:off x="5715000" y="5943600"/>
            <a:ext cx="2133600" cy="762000"/>
          </a:xfrm>
          <a:prstGeom prst="wedgeRectCallout">
            <a:avLst>
              <a:gd name="adj1" fmla="val -13245"/>
              <a:gd name="adj2" fmla="val -157292"/>
            </a:avLst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Two classes are separated</a:t>
            </a:r>
          </a:p>
        </p:txBody>
      </p:sp>
      <p:sp>
        <p:nvSpPr>
          <p:cNvPr id="155669" name="Line 21"/>
          <p:cNvSpPr>
            <a:spLocks noChangeShapeType="1"/>
          </p:cNvSpPr>
          <p:nvPr/>
        </p:nvSpPr>
        <p:spPr bwMode="auto">
          <a:xfrm>
            <a:off x="5029200" y="5105400"/>
            <a:ext cx="3733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8" grpId="0" animBg="1" autoUpdateAnimBg="0"/>
      <p:bldP spid="15566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What class information may be useful?</a:t>
            </a:r>
          </a:p>
        </p:txBody>
      </p:sp>
      <p:sp>
        <p:nvSpPr>
          <p:cNvPr id="160804" name="Rectangle 36"/>
          <p:cNvSpPr>
            <a:spLocks noGrp="1" noChangeArrowheads="1"/>
          </p:cNvSpPr>
          <p:nvPr>
            <p:ph idx="1"/>
          </p:nvPr>
        </p:nvSpPr>
        <p:spPr>
          <a:xfrm>
            <a:off x="838200" y="2038388"/>
            <a:ext cx="4724400" cy="3951337"/>
          </a:xfrm>
          <a:noFill/>
          <a:ln/>
        </p:spPr>
        <p:txBody>
          <a:bodyPr/>
          <a:lstStyle/>
          <a:p>
            <a:r>
              <a:rPr lang="en-US" altLang="zh-CN" dirty="0">
                <a:ea typeface="SimSun" pitchFamily="2" charset="-122"/>
              </a:rPr>
              <a:t>Between-class distance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Distance between the centroids of different classes</a:t>
            </a:r>
          </a:p>
          <a:p>
            <a:endParaRPr lang="en-US" altLang="zh-CN" dirty="0">
              <a:ea typeface="SimSun" pitchFamily="2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2438400"/>
            <a:ext cx="2133600" cy="2819400"/>
            <a:chOff x="3984" y="1536"/>
            <a:chExt cx="1344" cy="17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84" y="1584"/>
              <a:ext cx="576" cy="1728"/>
              <a:chOff x="3984" y="1584"/>
              <a:chExt cx="576" cy="1728"/>
            </a:xfrm>
          </p:grpSpPr>
          <p:sp>
            <p:nvSpPr>
              <p:cNvPr id="160774" name="Oval 6"/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75" name="Oval 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76" name="Oval 8"/>
              <p:cNvSpPr>
                <a:spLocks noChangeArrowheads="1"/>
              </p:cNvSpPr>
              <p:nvPr/>
            </p:nvSpPr>
            <p:spPr bwMode="auto">
              <a:xfrm>
                <a:off x="4080" y="2808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77" name="Oval 9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78" name="Oval 10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79" name="Oval 11"/>
              <p:cNvSpPr>
                <a:spLocks noChangeArrowheads="1"/>
              </p:cNvSpPr>
              <p:nvPr/>
            </p:nvSpPr>
            <p:spPr bwMode="auto">
              <a:xfrm>
                <a:off x="4416" y="2976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0" name="Oval 12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1" name="Oval 13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2" name="Oval 14"/>
              <p:cNvSpPr>
                <a:spLocks noChangeArrowheads="1"/>
              </p:cNvSpPr>
              <p:nvPr/>
            </p:nvSpPr>
            <p:spPr bwMode="auto">
              <a:xfrm>
                <a:off x="4224" y="2496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3" name="Oval 15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752" y="1536"/>
              <a:ext cx="576" cy="1680"/>
              <a:chOff x="4752" y="1536"/>
              <a:chExt cx="576" cy="1680"/>
            </a:xfrm>
          </p:grpSpPr>
          <p:sp>
            <p:nvSpPr>
              <p:cNvPr id="160785" name="Oval 17"/>
              <p:cNvSpPr>
                <a:spLocks noChangeArrowheads="1"/>
              </p:cNvSpPr>
              <p:nvPr/>
            </p:nvSpPr>
            <p:spPr bwMode="auto">
              <a:xfrm>
                <a:off x="4848" y="196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6" name="Oval 18"/>
              <p:cNvSpPr>
                <a:spLocks noChangeArrowheads="1"/>
              </p:cNvSpPr>
              <p:nvPr/>
            </p:nvSpPr>
            <p:spPr bwMode="auto">
              <a:xfrm>
                <a:off x="4992" y="232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7" name="Oval 19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8" name="Oval 20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89" name="Oval 21"/>
              <p:cNvSpPr>
                <a:spLocks noChangeArrowheads="1"/>
              </p:cNvSpPr>
              <p:nvPr/>
            </p:nvSpPr>
            <p:spPr bwMode="auto">
              <a:xfrm>
                <a:off x="5040" y="273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90" name="Oval 22"/>
              <p:cNvSpPr>
                <a:spLocks noChangeArrowheads="1"/>
              </p:cNvSpPr>
              <p:nvPr/>
            </p:nvSpPr>
            <p:spPr bwMode="auto">
              <a:xfrm>
                <a:off x="5184" y="252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91" name="Oval 23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92" name="Oval 24"/>
              <p:cNvSpPr>
                <a:spLocks noChangeArrowheads="1"/>
              </p:cNvSpPr>
              <p:nvPr/>
            </p:nvSpPr>
            <p:spPr bwMode="auto">
              <a:xfrm>
                <a:off x="4944" y="216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93" name="Oval 25"/>
              <p:cNvSpPr>
                <a:spLocks noChangeArrowheads="1"/>
              </p:cNvSpPr>
              <p:nvPr/>
            </p:nvSpPr>
            <p:spPr bwMode="auto">
              <a:xfrm>
                <a:off x="4752" y="225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94" name="Oval 26"/>
              <p:cNvSpPr>
                <a:spLocks noChangeArrowheads="1"/>
              </p:cNvSpPr>
              <p:nvPr/>
            </p:nvSpPr>
            <p:spPr bwMode="auto">
              <a:xfrm>
                <a:off x="4752" y="153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95" name="Oval 27"/>
              <p:cNvSpPr>
                <a:spLocks noChangeArrowheads="1"/>
              </p:cNvSpPr>
              <p:nvPr/>
            </p:nvSpPr>
            <p:spPr bwMode="auto">
              <a:xfrm>
                <a:off x="5088" y="307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0796" name="Oval 28"/>
              <p:cNvSpPr>
                <a:spLocks noChangeArrowheads="1"/>
              </p:cNvSpPr>
              <p:nvPr/>
            </p:nvSpPr>
            <p:spPr bwMode="auto">
              <a:xfrm>
                <a:off x="4896" y="288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629400" y="3429000"/>
            <a:ext cx="1524000" cy="457200"/>
            <a:chOff x="4080" y="1056"/>
            <a:chExt cx="960" cy="288"/>
          </a:xfrm>
        </p:grpSpPr>
        <p:sp>
          <p:nvSpPr>
            <p:cNvPr id="160798" name="Oval 30"/>
            <p:cNvSpPr>
              <a:spLocks noChangeArrowheads="1"/>
            </p:cNvSpPr>
            <p:nvPr/>
          </p:nvSpPr>
          <p:spPr bwMode="auto">
            <a:xfrm>
              <a:off x="4080" y="1056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799" name="Oval 31"/>
            <p:cNvSpPr>
              <a:spLocks noChangeArrowheads="1"/>
            </p:cNvSpPr>
            <p:nvPr/>
          </p:nvSpPr>
          <p:spPr bwMode="auto">
            <a:xfrm>
              <a:off x="4752" y="105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0800" name="Line 32"/>
          <p:cNvSpPr>
            <a:spLocks noChangeShapeType="1"/>
          </p:cNvSpPr>
          <p:nvPr/>
        </p:nvSpPr>
        <p:spPr bwMode="auto">
          <a:xfrm>
            <a:off x="7086600" y="3657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791200" y="5486400"/>
            <a:ext cx="3352800" cy="366713"/>
            <a:chOff x="3648" y="3456"/>
            <a:chExt cx="2112" cy="231"/>
          </a:xfrm>
        </p:grpSpPr>
        <p:sp>
          <p:nvSpPr>
            <p:cNvPr id="160802" name="Line 34"/>
            <p:cNvSpPr>
              <a:spLocks noChangeShapeType="1"/>
            </p:cNvSpPr>
            <p:nvPr/>
          </p:nvSpPr>
          <p:spPr bwMode="auto">
            <a:xfrm>
              <a:off x="3648" y="3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60803" name="Text Box 35"/>
            <p:cNvSpPr txBox="1">
              <a:spLocks noChangeArrowheads="1"/>
            </p:cNvSpPr>
            <p:nvPr/>
          </p:nvSpPr>
          <p:spPr bwMode="auto">
            <a:xfrm>
              <a:off x="4132" y="3456"/>
              <a:ext cx="1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Between-class distance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What class information may be useful?</a:t>
            </a:r>
          </a:p>
        </p:txBody>
      </p:sp>
      <p:sp>
        <p:nvSpPr>
          <p:cNvPr id="161844" name="Rectangle 52"/>
          <p:cNvSpPr>
            <a:spLocks noGrp="1" noChangeArrowheads="1"/>
          </p:cNvSpPr>
          <p:nvPr>
            <p:ph idx="1"/>
          </p:nvPr>
        </p:nvSpPr>
        <p:spPr>
          <a:xfrm>
            <a:off x="838200" y="2038388"/>
            <a:ext cx="4953000" cy="3951337"/>
          </a:xfrm>
          <a:noFill/>
          <a:ln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zh-CN" dirty="0">
                <a:ea typeface="SimSun" pitchFamily="2" charset="-122"/>
              </a:rPr>
              <a:t>Between-class distance</a:t>
            </a:r>
          </a:p>
          <a:p>
            <a:pPr marL="742950" lvl="1" indent="-285750">
              <a:buFontTx/>
              <a:buChar char="–"/>
            </a:pPr>
            <a:r>
              <a:rPr lang="en-US" altLang="zh-CN" sz="2400" dirty="0">
                <a:ea typeface="SimSun" pitchFamily="2" charset="-122"/>
              </a:rPr>
              <a:t>Distance between the centroids of different classes</a:t>
            </a:r>
          </a:p>
          <a:p>
            <a:pPr marL="342900" indent="-342900">
              <a:buFontTx/>
              <a:buChar char="•"/>
            </a:pPr>
            <a:endParaRPr lang="en-US" altLang="zh-CN" dirty="0">
              <a:ea typeface="SimSun" pitchFamily="2" charset="-122"/>
            </a:endParaRPr>
          </a:p>
          <a:p>
            <a:r>
              <a:rPr lang="en-US" altLang="zh-CN" dirty="0" smtClean="0">
                <a:ea typeface="SimSun" pitchFamily="2" charset="-122"/>
              </a:rPr>
              <a:t>Within-class </a:t>
            </a:r>
            <a:r>
              <a:rPr lang="en-US" altLang="zh-CN" dirty="0">
                <a:ea typeface="SimSun" pitchFamily="2" charset="-122"/>
              </a:rPr>
              <a:t>distance</a:t>
            </a:r>
          </a:p>
          <a:p>
            <a:pPr lvl="1">
              <a:buFont typeface="Cambria" panose="02040503050406030204" pitchFamily="18" charset="0"/>
              <a:buChar char="–"/>
            </a:pPr>
            <a:r>
              <a:rPr lang="en-US" altLang="zh-CN" dirty="0">
                <a:ea typeface="SimSun" pitchFamily="2" charset="-122"/>
              </a:rPr>
              <a:t>Accumulated distance of an instance to the centroid of its class</a:t>
            </a:r>
          </a:p>
          <a:p>
            <a:endParaRPr lang="en-US" altLang="zh-CN" dirty="0">
              <a:ea typeface="SimSun" pitchFamily="2" charset="-122"/>
            </a:endParaRP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6781800" y="2743200"/>
            <a:ext cx="76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 flipH="1">
            <a:off x="6934200" y="3276600"/>
            <a:ext cx="1524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6553200" y="3581400"/>
            <a:ext cx="76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H="1">
            <a:off x="6629400" y="3886200"/>
            <a:ext cx="228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6934200" y="3886200"/>
            <a:ext cx="1524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6934200" y="3886200"/>
            <a:ext cx="1524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6781800" y="3886200"/>
            <a:ext cx="762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7696200" y="2667000"/>
            <a:ext cx="1524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H="1">
            <a:off x="8001000" y="2743200"/>
            <a:ext cx="762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7848600" y="3886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8077200" y="3810000"/>
            <a:ext cx="2286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>
            <a:off x="8001000" y="3886200"/>
            <a:ext cx="76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7924800" y="3886200"/>
            <a:ext cx="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>
            <a:off x="8001000" y="3886200"/>
            <a:ext cx="1524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72200" y="5486400"/>
            <a:ext cx="2787650" cy="366713"/>
            <a:chOff x="3888" y="3456"/>
            <a:chExt cx="1756" cy="231"/>
          </a:xfrm>
        </p:grpSpPr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3888" y="364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61813" name="Line 21"/>
            <p:cNvSpPr>
              <a:spLocks noChangeShapeType="1"/>
            </p:cNvSpPr>
            <p:nvPr/>
          </p:nvSpPr>
          <p:spPr bwMode="auto">
            <a:xfrm>
              <a:off x="3888" y="3552"/>
              <a:ext cx="24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4176" y="3456"/>
              <a:ext cx="1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/>
                <a:t>Within-class distance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24600" y="2438400"/>
            <a:ext cx="2133600" cy="2819400"/>
            <a:chOff x="3984" y="1536"/>
            <a:chExt cx="1344" cy="1776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984" y="1536"/>
              <a:ext cx="1344" cy="1776"/>
              <a:chOff x="3984" y="1536"/>
              <a:chExt cx="1344" cy="1776"/>
            </a:xfrm>
          </p:grpSpPr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3984" y="1584"/>
                <a:ext cx="576" cy="1728"/>
                <a:chOff x="3984" y="1584"/>
                <a:chExt cx="576" cy="1728"/>
              </a:xfrm>
            </p:grpSpPr>
            <p:sp>
              <p:nvSpPr>
                <p:cNvPr id="161818" name="Oval 26"/>
                <p:cNvSpPr>
                  <a:spLocks noChangeArrowheads="1"/>
                </p:cNvSpPr>
                <p:nvPr/>
              </p:nvSpPr>
              <p:spPr bwMode="auto">
                <a:xfrm>
                  <a:off x="4416" y="264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19" name="Oval 27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0" name="Oval 28"/>
                <p:cNvSpPr>
                  <a:spLocks noChangeArrowheads="1"/>
                </p:cNvSpPr>
                <p:nvPr/>
              </p:nvSpPr>
              <p:spPr bwMode="auto">
                <a:xfrm>
                  <a:off x="4080" y="2808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1" name="Oval 29"/>
                <p:cNvSpPr>
                  <a:spLocks noChangeArrowheads="1"/>
                </p:cNvSpPr>
                <p:nvPr/>
              </p:nvSpPr>
              <p:spPr bwMode="auto">
                <a:xfrm>
                  <a:off x="4272" y="2256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2" name="Oval 30"/>
                <p:cNvSpPr>
                  <a:spLocks noChangeArrowheads="1"/>
                </p:cNvSpPr>
                <p:nvPr/>
              </p:nvSpPr>
              <p:spPr bwMode="auto">
                <a:xfrm>
                  <a:off x="3984" y="216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3" name="Oval 31"/>
                <p:cNvSpPr>
                  <a:spLocks noChangeArrowheads="1"/>
                </p:cNvSpPr>
                <p:nvPr/>
              </p:nvSpPr>
              <p:spPr bwMode="auto">
                <a:xfrm>
                  <a:off x="4416" y="2976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4" name="Oval 32"/>
                <p:cNvSpPr>
                  <a:spLocks noChangeArrowheads="1"/>
                </p:cNvSpPr>
                <p:nvPr/>
              </p:nvSpPr>
              <p:spPr bwMode="auto">
                <a:xfrm>
                  <a:off x="4224" y="192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5" name="Oval 33"/>
                <p:cNvSpPr>
                  <a:spLocks noChangeArrowheads="1"/>
                </p:cNvSpPr>
                <p:nvPr/>
              </p:nvSpPr>
              <p:spPr bwMode="auto">
                <a:xfrm>
                  <a:off x="4176" y="3168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6" name="Oval 34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27" name="Oval 35"/>
                <p:cNvSpPr>
                  <a:spLocks noChangeArrowheads="1"/>
                </p:cNvSpPr>
                <p:nvPr/>
              </p:nvSpPr>
              <p:spPr bwMode="auto">
                <a:xfrm>
                  <a:off x="4176" y="1584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4752" y="1536"/>
                <a:ext cx="576" cy="1680"/>
                <a:chOff x="4752" y="1536"/>
                <a:chExt cx="576" cy="1680"/>
              </a:xfrm>
            </p:grpSpPr>
            <p:sp>
              <p:nvSpPr>
                <p:cNvPr id="161829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1968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0" name="Oval 38"/>
                <p:cNvSpPr>
                  <a:spLocks noChangeArrowheads="1"/>
                </p:cNvSpPr>
                <p:nvPr/>
              </p:nvSpPr>
              <p:spPr bwMode="auto">
                <a:xfrm>
                  <a:off x="4992" y="2328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1" name="Oval 39"/>
                <p:cNvSpPr>
                  <a:spLocks noChangeArrowheads="1"/>
                </p:cNvSpPr>
                <p:nvPr/>
              </p:nvSpPr>
              <p:spPr bwMode="auto">
                <a:xfrm>
                  <a:off x="4848" y="249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2" name="Oval 40"/>
                <p:cNvSpPr>
                  <a:spLocks noChangeArrowheads="1"/>
                </p:cNvSpPr>
                <p:nvPr/>
              </p:nvSpPr>
              <p:spPr bwMode="auto">
                <a:xfrm>
                  <a:off x="4992" y="1824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3" name="Oval 41"/>
                <p:cNvSpPr>
                  <a:spLocks noChangeArrowheads="1"/>
                </p:cNvSpPr>
                <p:nvPr/>
              </p:nvSpPr>
              <p:spPr bwMode="auto">
                <a:xfrm>
                  <a:off x="5040" y="273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4" name="Oval 42"/>
                <p:cNvSpPr>
                  <a:spLocks noChangeArrowheads="1"/>
                </p:cNvSpPr>
                <p:nvPr/>
              </p:nvSpPr>
              <p:spPr bwMode="auto">
                <a:xfrm>
                  <a:off x="5184" y="252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5" name="Oval 43"/>
                <p:cNvSpPr>
                  <a:spLocks noChangeArrowheads="1"/>
                </p:cNvSpPr>
                <p:nvPr/>
              </p:nvSpPr>
              <p:spPr bwMode="auto">
                <a:xfrm>
                  <a:off x="4992" y="1584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6" name="Oval 44"/>
                <p:cNvSpPr>
                  <a:spLocks noChangeArrowheads="1"/>
                </p:cNvSpPr>
                <p:nvPr/>
              </p:nvSpPr>
              <p:spPr bwMode="auto">
                <a:xfrm>
                  <a:off x="4944" y="216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7" name="Oval 45"/>
                <p:cNvSpPr>
                  <a:spLocks noChangeArrowheads="1"/>
                </p:cNvSpPr>
                <p:nvPr/>
              </p:nvSpPr>
              <p:spPr bwMode="auto">
                <a:xfrm>
                  <a:off x="4752" y="225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8" name="Oval 46"/>
                <p:cNvSpPr>
                  <a:spLocks noChangeArrowheads="1"/>
                </p:cNvSpPr>
                <p:nvPr/>
              </p:nvSpPr>
              <p:spPr bwMode="auto">
                <a:xfrm>
                  <a:off x="4752" y="153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39" name="Oval 47"/>
                <p:cNvSpPr>
                  <a:spLocks noChangeArrowheads="1"/>
                </p:cNvSpPr>
                <p:nvPr/>
              </p:nvSpPr>
              <p:spPr bwMode="auto">
                <a:xfrm>
                  <a:off x="5088" y="3072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1840" name="Oval 48"/>
                <p:cNvSpPr>
                  <a:spLocks noChangeArrowheads="1"/>
                </p:cNvSpPr>
                <p:nvPr/>
              </p:nvSpPr>
              <p:spPr bwMode="auto">
                <a:xfrm>
                  <a:off x="4896" y="288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4176" y="2160"/>
              <a:ext cx="960" cy="288"/>
              <a:chOff x="4080" y="1056"/>
              <a:chExt cx="960" cy="288"/>
            </a:xfrm>
          </p:grpSpPr>
          <p:sp>
            <p:nvSpPr>
              <p:cNvPr id="161842" name="Oval 50"/>
              <p:cNvSpPr>
                <a:spLocks noChangeArrowheads="1"/>
              </p:cNvSpPr>
              <p:nvPr/>
            </p:nvSpPr>
            <p:spPr bwMode="auto">
              <a:xfrm>
                <a:off x="4080" y="1056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1843" name="Oval 51"/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44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Linear </a:t>
            </a:r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Discriminant Analysis (LDA)</a:t>
            </a: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62848" name="Rectangle 32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5562600" cy="3962400"/>
          </a:xfrm>
          <a:noFill/>
          <a:ln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dirty="0">
                <a:ea typeface="SimSun" pitchFamily="2" charset="-122"/>
              </a:rPr>
              <a:t>Linear discriminant analysis (</a:t>
            </a:r>
            <a:r>
              <a:rPr lang="en-US" altLang="zh-CN" dirty="0" smtClean="0">
                <a:ea typeface="SimSun" pitchFamily="2" charset="-122"/>
              </a:rPr>
              <a:t>LDA)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dirty="0" smtClean="0">
                <a:ea typeface="SimSun" pitchFamily="2" charset="-122"/>
              </a:rPr>
              <a:t>finds most </a:t>
            </a:r>
            <a:r>
              <a:rPr lang="en-US" altLang="zh-CN" dirty="0">
                <a:ea typeface="SimSun" pitchFamily="2" charset="-122"/>
              </a:rPr>
              <a:t>discriminant projection by </a:t>
            </a:r>
            <a:endParaRPr lang="en-US" altLang="zh-CN" dirty="0" smtClean="0">
              <a:ea typeface="SimSun" pitchFamily="2" charset="-122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zh-CN" dirty="0" smtClean="0">
                <a:ea typeface="SimSun" pitchFamily="2" charset="-122"/>
              </a:rPr>
              <a:t>maximizing </a:t>
            </a:r>
            <a:r>
              <a:rPr lang="en-US" altLang="zh-CN" dirty="0">
                <a:ea typeface="SimSun" pitchFamily="2" charset="-122"/>
              </a:rPr>
              <a:t>between-class distance </a:t>
            </a:r>
            <a:endParaRPr lang="en-US" altLang="zh-CN" dirty="0" smtClean="0">
              <a:ea typeface="SimSun" pitchFamily="2" charset="-122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zh-CN" dirty="0" smtClean="0">
                <a:ea typeface="SimSun" pitchFamily="2" charset="-122"/>
              </a:rPr>
              <a:t>and minimizing </a:t>
            </a:r>
            <a:r>
              <a:rPr lang="en-US" altLang="zh-CN" dirty="0">
                <a:ea typeface="SimSun" pitchFamily="2" charset="-122"/>
              </a:rPr>
              <a:t>within-class distance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2438400"/>
            <a:ext cx="2133600" cy="2819400"/>
            <a:chOff x="3984" y="1536"/>
            <a:chExt cx="1344" cy="17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84" y="1536"/>
              <a:ext cx="1344" cy="1776"/>
              <a:chOff x="3984" y="1536"/>
              <a:chExt cx="1344" cy="177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984" y="1584"/>
                <a:ext cx="576" cy="1728"/>
                <a:chOff x="3984" y="1584"/>
                <a:chExt cx="576" cy="1728"/>
              </a:xfrm>
            </p:grpSpPr>
            <p:sp>
              <p:nvSpPr>
                <p:cNvPr id="162823" name="Oval 7"/>
                <p:cNvSpPr>
                  <a:spLocks noChangeArrowheads="1"/>
                </p:cNvSpPr>
                <p:nvPr/>
              </p:nvSpPr>
              <p:spPr bwMode="auto">
                <a:xfrm>
                  <a:off x="4416" y="264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24" name="Oval 8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25" name="Oval 9"/>
                <p:cNvSpPr>
                  <a:spLocks noChangeArrowheads="1"/>
                </p:cNvSpPr>
                <p:nvPr/>
              </p:nvSpPr>
              <p:spPr bwMode="auto">
                <a:xfrm>
                  <a:off x="4080" y="2808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26" name="Oval 10"/>
                <p:cNvSpPr>
                  <a:spLocks noChangeArrowheads="1"/>
                </p:cNvSpPr>
                <p:nvPr/>
              </p:nvSpPr>
              <p:spPr bwMode="auto">
                <a:xfrm>
                  <a:off x="4272" y="2256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27" name="Oval 11"/>
                <p:cNvSpPr>
                  <a:spLocks noChangeArrowheads="1"/>
                </p:cNvSpPr>
                <p:nvPr/>
              </p:nvSpPr>
              <p:spPr bwMode="auto">
                <a:xfrm>
                  <a:off x="3984" y="216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28" name="Oval 12"/>
                <p:cNvSpPr>
                  <a:spLocks noChangeArrowheads="1"/>
                </p:cNvSpPr>
                <p:nvPr/>
              </p:nvSpPr>
              <p:spPr bwMode="auto">
                <a:xfrm>
                  <a:off x="4416" y="2976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29" name="Oval 13"/>
                <p:cNvSpPr>
                  <a:spLocks noChangeArrowheads="1"/>
                </p:cNvSpPr>
                <p:nvPr/>
              </p:nvSpPr>
              <p:spPr bwMode="auto">
                <a:xfrm>
                  <a:off x="4224" y="1920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0" name="Oval 14"/>
                <p:cNvSpPr>
                  <a:spLocks noChangeArrowheads="1"/>
                </p:cNvSpPr>
                <p:nvPr/>
              </p:nvSpPr>
              <p:spPr bwMode="auto">
                <a:xfrm>
                  <a:off x="4176" y="3168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1" name="Oval 15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2" name="Oval 16"/>
                <p:cNvSpPr>
                  <a:spLocks noChangeArrowheads="1"/>
                </p:cNvSpPr>
                <p:nvPr/>
              </p:nvSpPr>
              <p:spPr bwMode="auto">
                <a:xfrm>
                  <a:off x="4176" y="1584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4752" y="1536"/>
                <a:ext cx="576" cy="1680"/>
                <a:chOff x="4752" y="1536"/>
                <a:chExt cx="576" cy="1680"/>
              </a:xfrm>
            </p:grpSpPr>
            <p:sp>
              <p:nvSpPr>
                <p:cNvPr id="162834" name="Oval 18"/>
                <p:cNvSpPr>
                  <a:spLocks noChangeArrowheads="1"/>
                </p:cNvSpPr>
                <p:nvPr/>
              </p:nvSpPr>
              <p:spPr bwMode="auto">
                <a:xfrm>
                  <a:off x="4848" y="1968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5" name="Oval 19"/>
                <p:cNvSpPr>
                  <a:spLocks noChangeArrowheads="1"/>
                </p:cNvSpPr>
                <p:nvPr/>
              </p:nvSpPr>
              <p:spPr bwMode="auto">
                <a:xfrm>
                  <a:off x="4992" y="2328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6" name="Oval 20"/>
                <p:cNvSpPr>
                  <a:spLocks noChangeArrowheads="1"/>
                </p:cNvSpPr>
                <p:nvPr/>
              </p:nvSpPr>
              <p:spPr bwMode="auto">
                <a:xfrm>
                  <a:off x="4848" y="249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7" name="Oval 21"/>
                <p:cNvSpPr>
                  <a:spLocks noChangeArrowheads="1"/>
                </p:cNvSpPr>
                <p:nvPr/>
              </p:nvSpPr>
              <p:spPr bwMode="auto">
                <a:xfrm>
                  <a:off x="4992" y="1824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8" name="Oval 22"/>
                <p:cNvSpPr>
                  <a:spLocks noChangeArrowheads="1"/>
                </p:cNvSpPr>
                <p:nvPr/>
              </p:nvSpPr>
              <p:spPr bwMode="auto">
                <a:xfrm>
                  <a:off x="5040" y="273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39" name="Oval 23"/>
                <p:cNvSpPr>
                  <a:spLocks noChangeArrowheads="1"/>
                </p:cNvSpPr>
                <p:nvPr/>
              </p:nvSpPr>
              <p:spPr bwMode="auto">
                <a:xfrm>
                  <a:off x="5184" y="252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40" name="Oval 24"/>
                <p:cNvSpPr>
                  <a:spLocks noChangeArrowheads="1"/>
                </p:cNvSpPr>
                <p:nvPr/>
              </p:nvSpPr>
              <p:spPr bwMode="auto">
                <a:xfrm>
                  <a:off x="4992" y="1584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41" name="Oval 25"/>
                <p:cNvSpPr>
                  <a:spLocks noChangeArrowheads="1"/>
                </p:cNvSpPr>
                <p:nvPr/>
              </p:nvSpPr>
              <p:spPr bwMode="auto">
                <a:xfrm>
                  <a:off x="4944" y="216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42" name="Oval 26"/>
                <p:cNvSpPr>
                  <a:spLocks noChangeArrowheads="1"/>
                </p:cNvSpPr>
                <p:nvPr/>
              </p:nvSpPr>
              <p:spPr bwMode="auto">
                <a:xfrm>
                  <a:off x="4752" y="225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43" name="Oval 27"/>
                <p:cNvSpPr>
                  <a:spLocks noChangeArrowheads="1"/>
                </p:cNvSpPr>
                <p:nvPr/>
              </p:nvSpPr>
              <p:spPr bwMode="auto">
                <a:xfrm>
                  <a:off x="4752" y="1536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44" name="Oval 28"/>
                <p:cNvSpPr>
                  <a:spLocks noChangeArrowheads="1"/>
                </p:cNvSpPr>
                <p:nvPr/>
              </p:nvSpPr>
              <p:spPr bwMode="auto">
                <a:xfrm>
                  <a:off x="5088" y="3072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62845" name="Oval 29"/>
                <p:cNvSpPr>
                  <a:spLocks noChangeArrowheads="1"/>
                </p:cNvSpPr>
                <p:nvPr/>
              </p:nvSpPr>
              <p:spPr bwMode="auto">
                <a:xfrm>
                  <a:off x="4896" y="288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62846" name="Oval 30"/>
            <p:cNvSpPr>
              <a:spLocks noChangeArrowheads="1"/>
            </p:cNvSpPr>
            <p:nvPr/>
          </p:nvSpPr>
          <p:spPr bwMode="auto">
            <a:xfrm>
              <a:off x="4224" y="2160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47" name="Oval 31"/>
            <p:cNvSpPr>
              <a:spLocks noChangeArrowheads="1"/>
            </p:cNvSpPr>
            <p:nvPr/>
          </p:nvSpPr>
          <p:spPr bwMode="auto">
            <a:xfrm>
              <a:off x="4896" y="2160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58837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Diagonalization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8388"/>
                <a:ext cx="7924800" cy="45148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2300" dirty="0" smtClean="0"/>
                  <a:t>Stack up all the </a:t>
                </a:r>
                <a:r>
                  <a:rPr lang="en-IN" sz="2300" dirty="0" err="1" smtClean="0"/>
                  <a:t>eigen</a:t>
                </a:r>
                <a:r>
                  <a:rPr lang="en-IN" sz="2300" dirty="0" smtClean="0"/>
                  <a:t> vectors to </a:t>
                </a:r>
                <a:r>
                  <a:rPr lang="en-IN" sz="2300" dirty="0"/>
                  <a:t>get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2300" dirty="0" smtClean="0"/>
                  <a:t>							AV </a:t>
                </a:r>
                <a:r>
                  <a:rPr lang="en-IN" sz="2300" dirty="0"/>
                  <a:t>= </a:t>
                </a:r>
                <a:r>
                  <a:rPr lang="en-IN" sz="2300" dirty="0" smtClean="0"/>
                  <a:t>V</a:t>
                </a:r>
                <a:r>
                  <a:rPr lang="el-GR" sz="2300" dirty="0" smtClean="0"/>
                  <a:t>Λ</a:t>
                </a:r>
                <a:endParaRPr lang="en-IN" sz="23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2300" dirty="0" smtClean="0"/>
                  <a:t>Where </a:t>
                </a:r>
                <a14:m>
                  <m:oMath xmlns:m="http://schemas.openxmlformats.org/officeDocument/2006/math">
                    <m:r>
                      <a:rPr lang="en-IN" sz="2300" b="0" i="1" smtClean="0">
                        <a:latin typeface="Cambria Math"/>
                      </a:rPr>
                      <m:t>𝑉</m:t>
                    </m:r>
                    <m:r>
                      <a:rPr lang="en-IN" sz="23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3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23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3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IN" sz="23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3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3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3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IN" sz="23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2300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N" sz="23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3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IN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IN" sz="23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3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3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IN" sz="2300" b="0" i="0" smtClean="0">
                        <a:latin typeface="Cambria Math"/>
                      </a:rPr>
                      <m:t>; </m:t>
                    </m:r>
                    <m:r>
                      <m:rPr>
                        <m:sty m:val="p"/>
                      </m:rPr>
                      <a:rPr lang="el-GR" sz="2300" b="0" i="1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en-IN" sz="23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IN" sz="2300" b="0" i="1" smtClean="0">
                        <a:latin typeface="Cambria Math"/>
                        <a:ea typeface="Cambria Math"/>
                      </a:rPr>
                      <m:t>𝑑𝑖𝑎𝑔</m:t>
                    </m:r>
                    <m:d>
                      <m:dPr>
                        <m:ctrlPr>
                          <a:rPr lang="en-IN" sz="23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2300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3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3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IN" sz="23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3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23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300" i="1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IN" sz="23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300" b="0" i="1" smtClean="0">
                                        <a:latin typeface="Cambria Math"/>
                                        <a:ea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IN" sz="23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3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IN" sz="23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N" sz="2300" dirty="0" smtClean="0"/>
              </a:p>
              <a:p>
                <a:pPr>
                  <a:lnSpc>
                    <a:spcPct val="150000"/>
                  </a:lnSpc>
                </a:pPr>
                <a:r>
                  <a:rPr lang="en-IN" sz="2300" dirty="0"/>
                  <a:t>If </a:t>
                </a:r>
                <a:r>
                  <a:rPr lang="en-IN" sz="2300" dirty="0" smtClean="0"/>
                  <a:t>all eigenvectors are </a:t>
                </a:r>
                <a:r>
                  <a:rPr lang="en-IN" sz="2300" dirty="0"/>
                  <a:t>linearly </a:t>
                </a:r>
                <a:r>
                  <a:rPr lang="en-IN" sz="2300" dirty="0" smtClean="0"/>
                  <a:t>independent , V </a:t>
                </a:r>
                <a:r>
                  <a:rPr lang="en-IN" sz="2300" dirty="0"/>
                  <a:t>is </a:t>
                </a:r>
                <a:r>
                  <a:rPr lang="en-IN" sz="2300" dirty="0" smtClean="0"/>
                  <a:t>invertible</a:t>
                </a:r>
                <a:r>
                  <a:rPr lang="en-IN" sz="2300" dirty="0"/>
                  <a:t>.</a:t>
                </a:r>
                <a:endParaRPr lang="en-IN" sz="23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300" b="0" i="1" smtClean="0">
                          <a:latin typeface="Cambria Math"/>
                        </a:rPr>
                        <m:t>𝐴</m:t>
                      </m:r>
                      <m:r>
                        <a:rPr lang="en-IN" sz="2300" b="0" i="1" smtClean="0">
                          <a:latin typeface="Cambria Math"/>
                        </a:rPr>
                        <m:t>=</m:t>
                      </m:r>
                      <m:r>
                        <a:rPr lang="en-IN" sz="2300" b="0" i="1" smtClean="0"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sz="2300" b="0" i="1" smtClean="0">
                          <a:latin typeface="Cambria Math"/>
                          <a:ea typeface="Cambria Math"/>
                        </a:rPr>
                        <m:t>Λ</m:t>
                      </m:r>
                      <m:sSup>
                        <m:sSupPr>
                          <m:ctrlPr>
                            <a:rPr lang="el-GR" sz="23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N" sz="23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IN" sz="23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sz="2300" dirty="0" smtClean="0"/>
              </a:p>
              <a:p>
                <a:pPr>
                  <a:lnSpc>
                    <a:spcPct val="150000"/>
                  </a:lnSpc>
                </a:pPr>
                <a:r>
                  <a:rPr lang="en-IN" sz="2300" dirty="0" smtClean="0"/>
                  <a:t>Suppose A is symmetric matrix,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3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3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IN" sz="23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IN" sz="23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N" sz="23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3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IN" sz="23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IN" sz="23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2300" dirty="0" smtClean="0"/>
                  <a:t>				Therefore  </a:t>
                </a:r>
                <a14:m>
                  <m:oMath xmlns:m="http://schemas.openxmlformats.org/officeDocument/2006/math">
                    <m:r>
                      <a:rPr lang="en-IN" sz="2300" i="1">
                        <a:latin typeface="Cambria Math"/>
                      </a:rPr>
                      <m:t>𝐴</m:t>
                    </m:r>
                    <m:r>
                      <a:rPr lang="en-IN" sz="2300" i="1">
                        <a:latin typeface="Cambria Math"/>
                      </a:rPr>
                      <m:t>=</m:t>
                    </m:r>
                    <m:r>
                      <a:rPr lang="en-IN" sz="2300" b="0" i="1" smtClean="0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l-GR" sz="2300" i="1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sz="23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IN" sz="23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IN" sz="23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IN" sz="23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8388"/>
                <a:ext cx="7924800" cy="4514812"/>
              </a:xfrm>
              <a:blipFill rotWithShape="1">
                <a:blip r:embed="rId2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5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Linear </a:t>
            </a:r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Discriminant Analysis (LDA)</a:t>
            </a:r>
            <a:endParaRPr lang="en-US" altLang="zh-CN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2590800"/>
            <a:ext cx="5410200" cy="2057400"/>
          </a:xfrm>
          <a:noFill/>
          <a:ln/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zh-CN" sz="2400" dirty="0">
                <a:ea typeface="SimSun" pitchFamily="2" charset="-122"/>
              </a:rPr>
              <a:t>Linear discriminant analysis (</a:t>
            </a:r>
            <a:r>
              <a:rPr lang="en-US" altLang="zh-CN" sz="2400" dirty="0" smtClean="0">
                <a:ea typeface="SimSun" pitchFamily="2" charset="-122"/>
              </a:rPr>
              <a:t>LDA)</a:t>
            </a:r>
          </a:p>
          <a:p>
            <a:pPr algn="just">
              <a:buNone/>
            </a:pPr>
            <a:r>
              <a:rPr lang="en-US" altLang="zh-CN" sz="2400" dirty="0" smtClean="0">
                <a:ea typeface="SimSun" pitchFamily="2" charset="-122"/>
              </a:rPr>
              <a:t>finds  </a:t>
            </a:r>
            <a:r>
              <a:rPr lang="en-US" altLang="zh-CN" sz="2400" dirty="0">
                <a:ea typeface="SimSun" pitchFamily="2" charset="-122"/>
              </a:rPr>
              <a:t>most discriminant projection </a:t>
            </a:r>
            <a:r>
              <a:rPr lang="en-US" altLang="zh-CN" sz="2400" dirty="0" smtClean="0">
                <a:ea typeface="SimSun" pitchFamily="2" charset="-122"/>
              </a:rPr>
              <a:t>by</a:t>
            </a:r>
          </a:p>
          <a:p>
            <a:pPr algn="just">
              <a:buNone/>
            </a:pPr>
            <a:r>
              <a:rPr lang="en-US" altLang="zh-CN" sz="2400" dirty="0" smtClean="0">
                <a:solidFill>
                  <a:srgbClr val="002060"/>
                </a:solidFill>
                <a:ea typeface="SimSun" pitchFamily="2" charset="-122"/>
              </a:rPr>
              <a:t>maximizing </a:t>
            </a:r>
            <a:r>
              <a:rPr lang="en-US" altLang="zh-CN" sz="2400" dirty="0">
                <a:solidFill>
                  <a:srgbClr val="002060"/>
                </a:solidFill>
                <a:ea typeface="SimSun" pitchFamily="2" charset="-122"/>
              </a:rPr>
              <a:t>between-class distance </a:t>
            </a:r>
            <a:r>
              <a:rPr lang="en-US" altLang="zh-CN" sz="2400" dirty="0" smtClean="0">
                <a:ea typeface="SimSun" pitchFamily="2" charset="-122"/>
              </a:rPr>
              <a:t>and</a:t>
            </a:r>
          </a:p>
          <a:p>
            <a:pPr algn="just">
              <a:buNone/>
            </a:pPr>
            <a:r>
              <a:rPr lang="en-US" altLang="zh-CN" sz="2400" dirty="0" smtClean="0">
                <a:solidFill>
                  <a:srgbClr val="002060"/>
                </a:solidFill>
                <a:ea typeface="SimSun" pitchFamily="2" charset="-122"/>
              </a:rPr>
              <a:t>minimizing within-class </a:t>
            </a:r>
            <a:r>
              <a:rPr lang="en-US" altLang="zh-CN" sz="2400" dirty="0">
                <a:solidFill>
                  <a:srgbClr val="002060"/>
                </a:solidFill>
                <a:ea typeface="SimSun" pitchFamily="2" charset="-122"/>
              </a:rPr>
              <a:t>distance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8800" y="5334000"/>
            <a:ext cx="3276600" cy="495300"/>
            <a:chOff x="3600" y="3384"/>
            <a:chExt cx="2064" cy="312"/>
          </a:xfrm>
        </p:grpSpPr>
        <p:sp>
          <p:nvSpPr>
            <p:cNvPr id="163846" name="Oval 6"/>
            <p:cNvSpPr>
              <a:spLocks noChangeArrowheads="1"/>
            </p:cNvSpPr>
            <p:nvPr/>
          </p:nvSpPr>
          <p:spPr bwMode="auto">
            <a:xfrm>
              <a:off x="4464" y="350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47" name="Oval 7"/>
            <p:cNvSpPr>
              <a:spLocks noChangeArrowheads="1"/>
            </p:cNvSpPr>
            <p:nvPr/>
          </p:nvSpPr>
          <p:spPr bwMode="auto">
            <a:xfrm>
              <a:off x="4464" y="3408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48" name="Oval 8"/>
            <p:cNvSpPr>
              <a:spLocks noChangeArrowheads="1"/>
            </p:cNvSpPr>
            <p:nvPr/>
          </p:nvSpPr>
          <p:spPr bwMode="auto">
            <a:xfrm>
              <a:off x="4080" y="3456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49" name="Oval 9"/>
            <p:cNvSpPr>
              <a:spLocks noChangeArrowheads="1"/>
            </p:cNvSpPr>
            <p:nvPr/>
          </p:nvSpPr>
          <p:spPr bwMode="auto">
            <a:xfrm>
              <a:off x="4464" y="355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50" name="Oval 10"/>
            <p:cNvSpPr>
              <a:spLocks noChangeArrowheads="1"/>
            </p:cNvSpPr>
            <p:nvPr/>
          </p:nvSpPr>
          <p:spPr bwMode="auto">
            <a:xfrm>
              <a:off x="4032" y="350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51" name="Oval 11"/>
            <p:cNvSpPr>
              <a:spLocks noChangeArrowheads="1"/>
            </p:cNvSpPr>
            <p:nvPr/>
          </p:nvSpPr>
          <p:spPr bwMode="auto">
            <a:xfrm>
              <a:off x="4464" y="3456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52" name="Oval 12"/>
            <p:cNvSpPr>
              <a:spLocks noChangeArrowheads="1"/>
            </p:cNvSpPr>
            <p:nvPr/>
          </p:nvSpPr>
          <p:spPr bwMode="auto">
            <a:xfrm>
              <a:off x="4176" y="355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53" name="Oval 13"/>
            <p:cNvSpPr>
              <a:spLocks noChangeArrowheads="1"/>
            </p:cNvSpPr>
            <p:nvPr/>
          </p:nvSpPr>
          <p:spPr bwMode="auto">
            <a:xfrm>
              <a:off x="4224" y="348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54" name="Oval 14"/>
            <p:cNvSpPr>
              <a:spLocks noChangeArrowheads="1"/>
            </p:cNvSpPr>
            <p:nvPr/>
          </p:nvSpPr>
          <p:spPr bwMode="auto">
            <a:xfrm>
              <a:off x="4224" y="3408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55" name="Oval 15"/>
            <p:cNvSpPr>
              <a:spLocks noChangeArrowheads="1"/>
            </p:cNvSpPr>
            <p:nvPr/>
          </p:nvSpPr>
          <p:spPr bwMode="auto">
            <a:xfrm>
              <a:off x="4272" y="350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800" y="3384"/>
              <a:ext cx="576" cy="312"/>
              <a:chOff x="4800" y="3384"/>
              <a:chExt cx="576" cy="312"/>
            </a:xfrm>
          </p:grpSpPr>
          <p:sp>
            <p:nvSpPr>
              <p:cNvPr id="163857" name="Oval 17"/>
              <p:cNvSpPr>
                <a:spLocks noChangeArrowheads="1"/>
              </p:cNvSpPr>
              <p:nvPr/>
            </p:nvSpPr>
            <p:spPr bwMode="auto">
              <a:xfrm>
                <a:off x="4944" y="350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58" name="Oval 18"/>
              <p:cNvSpPr>
                <a:spLocks noChangeArrowheads="1"/>
              </p:cNvSpPr>
              <p:nvPr/>
            </p:nvSpPr>
            <p:spPr bwMode="auto">
              <a:xfrm>
                <a:off x="5232" y="355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59" name="Oval 19"/>
              <p:cNvSpPr>
                <a:spLocks noChangeArrowheads="1"/>
              </p:cNvSpPr>
              <p:nvPr/>
            </p:nvSpPr>
            <p:spPr bwMode="auto">
              <a:xfrm>
                <a:off x="4848" y="345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0" name="Oval 20"/>
              <p:cNvSpPr>
                <a:spLocks noChangeArrowheads="1"/>
              </p:cNvSpPr>
              <p:nvPr/>
            </p:nvSpPr>
            <p:spPr bwMode="auto">
              <a:xfrm>
                <a:off x="5136" y="350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1" name="Oval 21"/>
              <p:cNvSpPr>
                <a:spLocks noChangeArrowheads="1"/>
              </p:cNvSpPr>
              <p:nvPr/>
            </p:nvSpPr>
            <p:spPr bwMode="auto">
              <a:xfrm>
                <a:off x="5088" y="350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2" name="Oval 22"/>
              <p:cNvSpPr>
                <a:spLocks noChangeArrowheads="1"/>
              </p:cNvSpPr>
              <p:nvPr/>
            </p:nvSpPr>
            <p:spPr bwMode="auto">
              <a:xfrm>
                <a:off x="5232" y="345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3" name="Oval 23"/>
              <p:cNvSpPr>
                <a:spLocks noChangeArrowheads="1"/>
              </p:cNvSpPr>
              <p:nvPr/>
            </p:nvSpPr>
            <p:spPr bwMode="auto">
              <a:xfrm>
                <a:off x="5232" y="350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4" name="Oval 24"/>
              <p:cNvSpPr>
                <a:spLocks noChangeArrowheads="1"/>
              </p:cNvSpPr>
              <p:nvPr/>
            </p:nvSpPr>
            <p:spPr bwMode="auto">
              <a:xfrm>
                <a:off x="5184" y="350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5" name="Oval 25"/>
              <p:cNvSpPr>
                <a:spLocks noChangeArrowheads="1"/>
              </p:cNvSpPr>
              <p:nvPr/>
            </p:nvSpPr>
            <p:spPr bwMode="auto">
              <a:xfrm>
                <a:off x="4800" y="350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6" name="Oval 26"/>
              <p:cNvSpPr>
                <a:spLocks noChangeArrowheads="1"/>
              </p:cNvSpPr>
              <p:nvPr/>
            </p:nvSpPr>
            <p:spPr bwMode="auto">
              <a:xfrm>
                <a:off x="4848" y="355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7" name="Oval 27"/>
              <p:cNvSpPr>
                <a:spLocks noChangeArrowheads="1"/>
              </p:cNvSpPr>
              <p:nvPr/>
            </p:nvSpPr>
            <p:spPr bwMode="auto">
              <a:xfrm>
                <a:off x="5136" y="338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63868" name="Oval 28"/>
              <p:cNvSpPr>
                <a:spLocks noChangeArrowheads="1"/>
              </p:cNvSpPr>
              <p:nvPr/>
            </p:nvSpPr>
            <p:spPr bwMode="auto">
              <a:xfrm>
                <a:off x="4944" y="355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163869" name="Oval 29"/>
            <p:cNvSpPr>
              <a:spLocks noChangeArrowheads="1"/>
            </p:cNvSpPr>
            <p:nvPr/>
          </p:nvSpPr>
          <p:spPr bwMode="auto">
            <a:xfrm>
              <a:off x="4224" y="3408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0" name="Oval 30"/>
            <p:cNvSpPr>
              <a:spLocks noChangeArrowheads="1"/>
            </p:cNvSpPr>
            <p:nvPr/>
          </p:nvSpPr>
          <p:spPr bwMode="auto">
            <a:xfrm>
              <a:off x="4896" y="340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1" name="Line 31"/>
            <p:cNvSpPr>
              <a:spLocks noChangeShapeType="1"/>
            </p:cNvSpPr>
            <p:nvPr/>
          </p:nvSpPr>
          <p:spPr bwMode="auto">
            <a:xfrm>
              <a:off x="3600" y="3552"/>
              <a:ext cx="2064" cy="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153275" y="1600200"/>
            <a:ext cx="466725" cy="4724400"/>
            <a:chOff x="4506" y="1008"/>
            <a:chExt cx="294" cy="2976"/>
          </a:xfrm>
        </p:grpSpPr>
        <p:sp>
          <p:nvSpPr>
            <p:cNvPr id="163873" name="Oval 33"/>
            <p:cNvSpPr>
              <a:spLocks noChangeArrowheads="1"/>
            </p:cNvSpPr>
            <p:nvPr/>
          </p:nvSpPr>
          <p:spPr bwMode="auto">
            <a:xfrm>
              <a:off x="4584" y="254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4" name="Oval 34"/>
            <p:cNvSpPr>
              <a:spLocks noChangeArrowheads="1"/>
            </p:cNvSpPr>
            <p:nvPr/>
          </p:nvSpPr>
          <p:spPr bwMode="auto">
            <a:xfrm>
              <a:off x="4560" y="187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5" name="Oval 35"/>
            <p:cNvSpPr>
              <a:spLocks noChangeArrowheads="1"/>
            </p:cNvSpPr>
            <p:nvPr/>
          </p:nvSpPr>
          <p:spPr bwMode="auto">
            <a:xfrm>
              <a:off x="4560" y="2736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6" name="Oval 36"/>
            <p:cNvSpPr>
              <a:spLocks noChangeArrowheads="1"/>
            </p:cNvSpPr>
            <p:nvPr/>
          </p:nvSpPr>
          <p:spPr bwMode="auto">
            <a:xfrm>
              <a:off x="4608" y="2088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7" name="Oval 37"/>
            <p:cNvSpPr>
              <a:spLocks noChangeArrowheads="1"/>
            </p:cNvSpPr>
            <p:nvPr/>
          </p:nvSpPr>
          <p:spPr bwMode="auto">
            <a:xfrm>
              <a:off x="4560" y="2928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8" name="Oval 38"/>
            <p:cNvSpPr>
              <a:spLocks noChangeArrowheads="1"/>
            </p:cNvSpPr>
            <p:nvPr/>
          </p:nvSpPr>
          <p:spPr bwMode="auto">
            <a:xfrm>
              <a:off x="4560" y="1872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79" name="Oval 39"/>
            <p:cNvSpPr>
              <a:spLocks noChangeArrowheads="1"/>
            </p:cNvSpPr>
            <p:nvPr/>
          </p:nvSpPr>
          <p:spPr bwMode="auto">
            <a:xfrm>
              <a:off x="4584" y="312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0" name="Oval 40"/>
            <p:cNvSpPr>
              <a:spLocks noChangeArrowheads="1"/>
            </p:cNvSpPr>
            <p:nvPr/>
          </p:nvSpPr>
          <p:spPr bwMode="auto">
            <a:xfrm>
              <a:off x="4560" y="2448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1" name="Oval 41"/>
            <p:cNvSpPr>
              <a:spLocks noChangeArrowheads="1"/>
            </p:cNvSpPr>
            <p:nvPr/>
          </p:nvSpPr>
          <p:spPr bwMode="auto">
            <a:xfrm>
              <a:off x="4560" y="158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2" name="Oval 42"/>
            <p:cNvSpPr>
              <a:spLocks noChangeArrowheads="1"/>
            </p:cNvSpPr>
            <p:nvPr/>
          </p:nvSpPr>
          <p:spPr bwMode="auto">
            <a:xfrm>
              <a:off x="4578" y="192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3" name="Oval 43"/>
            <p:cNvSpPr>
              <a:spLocks noChangeArrowheads="1"/>
            </p:cNvSpPr>
            <p:nvPr/>
          </p:nvSpPr>
          <p:spPr bwMode="auto">
            <a:xfrm>
              <a:off x="4656" y="230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4" name="Oval 44"/>
            <p:cNvSpPr>
              <a:spLocks noChangeArrowheads="1"/>
            </p:cNvSpPr>
            <p:nvPr/>
          </p:nvSpPr>
          <p:spPr bwMode="auto">
            <a:xfrm>
              <a:off x="4584" y="177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5" name="Oval 45"/>
            <p:cNvSpPr>
              <a:spLocks noChangeArrowheads="1"/>
            </p:cNvSpPr>
            <p:nvPr/>
          </p:nvSpPr>
          <p:spPr bwMode="auto">
            <a:xfrm>
              <a:off x="4578" y="268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6" name="Oval 46"/>
            <p:cNvSpPr>
              <a:spLocks noChangeArrowheads="1"/>
            </p:cNvSpPr>
            <p:nvPr/>
          </p:nvSpPr>
          <p:spPr bwMode="auto">
            <a:xfrm>
              <a:off x="4590" y="24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7" name="Oval 47"/>
            <p:cNvSpPr>
              <a:spLocks noChangeArrowheads="1"/>
            </p:cNvSpPr>
            <p:nvPr/>
          </p:nvSpPr>
          <p:spPr bwMode="auto">
            <a:xfrm>
              <a:off x="4584" y="16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8" name="Oval 48"/>
            <p:cNvSpPr>
              <a:spLocks noChangeArrowheads="1"/>
            </p:cNvSpPr>
            <p:nvPr/>
          </p:nvSpPr>
          <p:spPr bwMode="auto">
            <a:xfrm>
              <a:off x="4578" y="208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89" name="Oval 49"/>
            <p:cNvSpPr>
              <a:spLocks noChangeArrowheads="1"/>
            </p:cNvSpPr>
            <p:nvPr/>
          </p:nvSpPr>
          <p:spPr bwMode="auto">
            <a:xfrm>
              <a:off x="4656" y="220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90" name="Oval 50"/>
            <p:cNvSpPr>
              <a:spLocks noChangeArrowheads="1"/>
            </p:cNvSpPr>
            <p:nvPr/>
          </p:nvSpPr>
          <p:spPr bwMode="auto">
            <a:xfrm>
              <a:off x="4560" y="148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91" name="Oval 51"/>
            <p:cNvSpPr>
              <a:spLocks noChangeArrowheads="1"/>
            </p:cNvSpPr>
            <p:nvPr/>
          </p:nvSpPr>
          <p:spPr bwMode="auto">
            <a:xfrm>
              <a:off x="4584" y="302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92" name="Oval 52"/>
            <p:cNvSpPr>
              <a:spLocks noChangeArrowheads="1"/>
            </p:cNvSpPr>
            <p:nvPr/>
          </p:nvSpPr>
          <p:spPr bwMode="auto">
            <a:xfrm>
              <a:off x="4560" y="288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93" name="Oval 53"/>
            <p:cNvSpPr>
              <a:spLocks noChangeArrowheads="1"/>
            </p:cNvSpPr>
            <p:nvPr/>
          </p:nvSpPr>
          <p:spPr bwMode="auto">
            <a:xfrm>
              <a:off x="4506" y="2160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94" name="Oval 54"/>
            <p:cNvSpPr>
              <a:spLocks noChangeArrowheads="1"/>
            </p:cNvSpPr>
            <p:nvPr/>
          </p:nvSpPr>
          <p:spPr bwMode="auto">
            <a:xfrm>
              <a:off x="4512" y="220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895" name="Line 55"/>
            <p:cNvSpPr>
              <a:spLocks noChangeShapeType="1"/>
            </p:cNvSpPr>
            <p:nvPr/>
          </p:nvSpPr>
          <p:spPr bwMode="auto">
            <a:xfrm>
              <a:off x="4656" y="1008"/>
              <a:ext cx="0" cy="297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228600"/>
            <a:ext cx="8041440" cy="144267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ea typeface="SimSun" pitchFamily="2" charset="-122"/>
              </a:rPr>
              <a:t>Linear Discriminant Analysis (LDA)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981200" y="3581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981200" y="2438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1447800" y="38481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1752600" y="29718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295400" y="2819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990600" y="29718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676400" y="2438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1143000" y="33528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1676400" y="33528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1219200" y="23622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819400" y="2438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3048000" y="30099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2819400" y="3276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048000" y="2209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124200" y="3657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352800" y="33147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3733800" y="2590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2971800" y="2743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2667000" y="2895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3352800" y="2514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3581400" y="2895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37338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1371600" y="28194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2133600" y="42672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2362200" y="48387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2133600" y="51054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>
            <a:off x="2438400" y="54864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2667000" y="51435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3048000" y="44196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2286000" y="45720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auto">
          <a:xfrm>
            <a:off x="1981200" y="47244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2667000" y="43434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2895600" y="47244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3" name="Oval 29"/>
          <p:cNvSpPr>
            <a:spLocks noChangeArrowheads="1"/>
          </p:cNvSpPr>
          <p:nvPr/>
        </p:nvSpPr>
        <p:spPr bwMode="auto">
          <a:xfrm>
            <a:off x="3048000" y="51816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Oval 31"/>
          <p:cNvSpPr>
            <a:spLocks noChangeArrowheads="1"/>
          </p:cNvSpPr>
          <p:nvPr/>
        </p:nvSpPr>
        <p:spPr bwMode="auto">
          <a:xfrm>
            <a:off x="2438400" y="4648200"/>
            <a:ext cx="457200" cy="457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1981200" y="31242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1728108" y="3235780"/>
            <a:ext cx="838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295400" y="6186487"/>
            <a:ext cx="3352800" cy="366713"/>
            <a:chOff x="3648" y="3456"/>
            <a:chExt cx="2112" cy="231"/>
          </a:xfrm>
        </p:grpSpPr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3648" y="3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4132" y="3456"/>
              <a:ext cx="1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Between-class distance</a:t>
              </a:r>
            </a:p>
          </p:txBody>
        </p:sp>
      </p:grpSp>
      <p:sp>
        <p:nvSpPr>
          <p:cNvPr id="50" name="Line 32"/>
          <p:cNvSpPr>
            <a:spLocks noChangeShapeType="1"/>
          </p:cNvSpPr>
          <p:nvPr/>
        </p:nvSpPr>
        <p:spPr bwMode="auto">
          <a:xfrm flipH="1">
            <a:off x="2735036" y="3192236"/>
            <a:ext cx="465364" cy="14559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1828800" y="3048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6019800" y="3429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6019800" y="2286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4" name="Oval 9"/>
          <p:cNvSpPr>
            <a:spLocks noChangeArrowheads="1"/>
          </p:cNvSpPr>
          <p:nvPr/>
        </p:nvSpPr>
        <p:spPr bwMode="auto">
          <a:xfrm>
            <a:off x="5486400" y="36957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5791200" y="2819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5334000" y="2667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5715000" y="2286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5181600" y="3200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5715000" y="3200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5257800" y="22098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2" name="Oval 18"/>
          <p:cNvSpPr>
            <a:spLocks noChangeArrowheads="1"/>
          </p:cNvSpPr>
          <p:nvPr/>
        </p:nvSpPr>
        <p:spPr bwMode="auto">
          <a:xfrm>
            <a:off x="6858000" y="22860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3" name="Oval 19"/>
          <p:cNvSpPr>
            <a:spLocks noChangeArrowheads="1"/>
          </p:cNvSpPr>
          <p:nvPr/>
        </p:nvSpPr>
        <p:spPr bwMode="auto">
          <a:xfrm>
            <a:off x="7086600" y="28575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4" name="Oval 20"/>
          <p:cNvSpPr>
            <a:spLocks noChangeArrowheads="1"/>
          </p:cNvSpPr>
          <p:nvPr/>
        </p:nvSpPr>
        <p:spPr bwMode="auto">
          <a:xfrm>
            <a:off x="6858000" y="3124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auto">
          <a:xfrm>
            <a:off x="7162800" y="3505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7" name="Oval 23"/>
          <p:cNvSpPr>
            <a:spLocks noChangeArrowheads="1"/>
          </p:cNvSpPr>
          <p:nvPr/>
        </p:nvSpPr>
        <p:spPr bwMode="auto">
          <a:xfrm>
            <a:off x="7391400" y="31623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8" name="Oval 24"/>
          <p:cNvSpPr>
            <a:spLocks noChangeArrowheads="1"/>
          </p:cNvSpPr>
          <p:nvPr/>
        </p:nvSpPr>
        <p:spPr bwMode="auto">
          <a:xfrm>
            <a:off x="7772400" y="2438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7010400" y="2590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0" name="Oval 26"/>
          <p:cNvSpPr>
            <a:spLocks noChangeArrowheads="1"/>
          </p:cNvSpPr>
          <p:nvPr/>
        </p:nvSpPr>
        <p:spPr bwMode="auto">
          <a:xfrm>
            <a:off x="6705600" y="2743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7391400" y="2362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2" name="Oval 28"/>
          <p:cNvSpPr>
            <a:spLocks noChangeArrowheads="1"/>
          </p:cNvSpPr>
          <p:nvPr/>
        </p:nvSpPr>
        <p:spPr bwMode="auto">
          <a:xfrm>
            <a:off x="7620000" y="2743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3" name="Oval 29"/>
          <p:cNvSpPr>
            <a:spLocks noChangeArrowheads="1"/>
          </p:cNvSpPr>
          <p:nvPr/>
        </p:nvSpPr>
        <p:spPr bwMode="auto">
          <a:xfrm>
            <a:off x="7772400" y="3200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5410200" y="26670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5" name="Oval 31"/>
          <p:cNvSpPr>
            <a:spLocks noChangeArrowheads="1"/>
          </p:cNvSpPr>
          <p:nvPr/>
        </p:nvSpPr>
        <p:spPr bwMode="auto">
          <a:xfrm>
            <a:off x="7086600" y="2590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6" name="Oval 18"/>
          <p:cNvSpPr>
            <a:spLocks noChangeArrowheads="1"/>
          </p:cNvSpPr>
          <p:nvPr/>
        </p:nvSpPr>
        <p:spPr bwMode="auto">
          <a:xfrm>
            <a:off x="6172200" y="41148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6400800" y="46863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6172200" y="49530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6477000" y="53340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Oval 23"/>
          <p:cNvSpPr>
            <a:spLocks noChangeArrowheads="1"/>
          </p:cNvSpPr>
          <p:nvPr/>
        </p:nvSpPr>
        <p:spPr bwMode="auto">
          <a:xfrm>
            <a:off x="6705600" y="49911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Oval 24"/>
          <p:cNvSpPr>
            <a:spLocks noChangeArrowheads="1"/>
          </p:cNvSpPr>
          <p:nvPr/>
        </p:nvSpPr>
        <p:spPr bwMode="auto">
          <a:xfrm>
            <a:off x="7086600" y="42672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Oval 25"/>
          <p:cNvSpPr>
            <a:spLocks noChangeArrowheads="1"/>
          </p:cNvSpPr>
          <p:nvPr/>
        </p:nvSpPr>
        <p:spPr bwMode="auto">
          <a:xfrm>
            <a:off x="6324600" y="44196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3" name="Oval 26"/>
          <p:cNvSpPr>
            <a:spLocks noChangeArrowheads="1"/>
          </p:cNvSpPr>
          <p:nvPr/>
        </p:nvSpPr>
        <p:spPr bwMode="auto">
          <a:xfrm>
            <a:off x="6019800" y="45720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4" name="Oval 27"/>
          <p:cNvSpPr>
            <a:spLocks noChangeArrowheads="1"/>
          </p:cNvSpPr>
          <p:nvPr/>
        </p:nvSpPr>
        <p:spPr bwMode="auto">
          <a:xfrm>
            <a:off x="6705600" y="41910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5" name="Oval 28"/>
          <p:cNvSpPr>
            <a:spLocks noChangeArrowheads="1"/>
          </p:cNvSpPr>
          <p:nvPr/>
        </p:nvSpPr>
        <p:spPr bwMode="auto">
          <a:xfrm>
            <a:off x="6934200" y="45720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6" name="Oval 29"/>
          <p:cNvSpPr>
            <a:spLocks noChangeArrowheads="1"/>
          </p:cNvSpPr>
          <p:nvPr/>
        </p:nvSpPr>
        <p:spPr bwMode="auto">
          <a:xfrm>
            <a:off x="7086600" y="5029200"/>
            <a:ext cx="228600" cy="2286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6477000" y="4495800"/>
            <a:ext cx="457200" cy="457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8" name="Oval 8"/>
          <p:cNvSpPr>
            <a:spLocks noChangeArrowheads="1"/>
          </p:cNvSpPr>
          <p:nvPr/>
        </p:nvSpPr>
        <p:spPr bwMode="auto">
          <a:xfrm>
            <a:off x="6019800" y="29718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94" name="Straight Connector 93"/>
          <p:cNvCxnSpPr>
            <a:endCxn id="61" idx="5"/>
          </p:cNvCxnSpPr>
          <p:nvPr/>
        </p:nvCxnSpPr>
        <p:spPr>
          <a:xfrm flipH="1" flipV="1">
            <a:off x="5452922" y="2404922"/>
            <a:ext cx="143156" cy="295556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58" idx="4"/>
          </p:cNvCxnSpPr>
          <p:nvPr/>
        </p:nvCxnSpPr>
        <p:spPr>
          <a:xfrm flipV="1">
            <a:off x="5748478" y="2514600"/>
            <a:ext cx="80822" cy="338278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53" idx="3"/>
          </p:cNvCxnSpPr>
          <p:nvPr/>
        </p:nvCxnSpPr>
        <p:spPr>
          <a:xfrm flipV="1">
            <a:off x="5715000" y="2481122"/>
            <a:ext cx="338278" cy="447956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791200" y="2895600"/>
            <a:ext cx="381000" cy="190500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60" idx="1"/>
          </p:cNvCxnSpPr>
          <p:nvPr/>
        </p:nvCxnSpPr>
        <p:spPr>
          <a:xfrm>
            <a:off x="5638800" y="3048000"/>
            <a:ext cx="109678" cy="185878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5317672" y="2895600"/>
            <a:ext cx="321128" cy="423722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54" idx="4"/>
          </p:cNvCxnSpPr>
          <p:nvPr/>
        </p:nvCxnSpPr>
        <p:spPr>
          <a:xfrm flipV="1">
            <a:off x="5600700" y="2971800"/>
            <a:ext cx="38100" cy="952500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52" idx="1"/>
          </p:cNvCxnSpPr>
          <p:nvPr/>
        </p:nvCxnSpPr>
        <p:spPr>
          <a:xfrm flipH="1" flipV="1">
            <a:off x="5715000" y="2971800"/>
            <a:ext cx="338278" cy="490678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5181600" y="2895600"/>
            <a:ext cx="381000" cy="42722"/>
          </a:xfrm>
          <a:prstGeom prst="line">
            <a:avLst/>
          </a:prstGeom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Line 20"/>
          <p:cNvSpPr>
            <a:spLocks noChangeShapeType="1"/>
          </p:cNvSpPr>
          <p:nvPr/>
        </p:nvSpPr>
        <p:spPr bwMode="auto">
          <a:xfrm>
            <a:off x="5518150" y="6324600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5" name="Line 21"/>
          <p:cNvSpPr>
            <a:spLocks noChangeShapeType="1"/>
          </p:cNvSpPr>
          <p:nvPr/>
        </p:nvSpPr>
        <p:spPr bwMode="auto">
          <a:xfrm>
            <a:off x="5518150" y="617220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26" name="Text Box 22"/>
          <p:cNvSpPr txBox="1">
            <a:spLocks noChangeArrowheads="1"/>
          </p:cNvSpPr>
          <p:nvPr/>
        </p:nvSpPr>
        <p:spPr bwMode="auto">
          <a:xfrm>
            <a:off x="5975350" y="6153831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Within-class distance</a:t>
            </a:r>
          </a:p>
        </p:txBody>
      </p:sp>
      <p:cxnSp>
        <p:nvCxnSpPr>
          <p:cNvPr id="128" name="Straight Connector 127"/>
          <p:cNvCxnSpPr>
            <a:stCxn id="75" idx="0"/>
            <a:endCxn id="65" idx="4"/>
          </p:cNvCxnSpPr>
          <p:nvPr/>
        </p:nvCxnSpPr>
        <p:spPr>
          <a:xfrm flipH="1" flipV="1">
            <a:off x="7200900" y="2286000"/>
            <a:ext cx="114300" cy="3048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62" idx="5"/>
          </p:cNvCxnSpPr>
          <p:nvPr/>
        </p:nvCxnSpPr>
        <p:spPr>
          <a:xfrm flipH="1" flipV="1">
            <a:off x="7053122" y="2481122"/>
            <a:ext cx="147778" cy="1858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396022" y="2395678"/>
            <a:ext cx="71578" cy="4237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68" idx="3"/>
          </p:cNvCxnSpPr>
          <p:nvPr/>
        </p:nvCxnSpPr>
        <p:spPr>
          <a:xfrm flipV="1">
            <a:off x="7391400" y="2633522"/>
            <a:ext cx="414478" cy="1096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72" idx="2"/>
          </p:cNvCxnSpPr>
          <p:nvPr/>
        </p:nvCxnSpPr>
        <p:spPr>
          <a:xfrm>
            <a:off x="7391400" y="2819400"/>
            <a:ext cx="228600" cy="381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277100" y="2933700"/>
            <a:ext cx="190500" cy="2667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73" idx="1"/>
          </p:cNvCxnSpPr>
          <p:nvPr/>
        </p:nvCxnSpPr>
        <p:spPr>
          <a:xfrm>
            <a:off x="7429500" y="2895600"/>
            <a:ext cx="376378" cy="3382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endCxn id="64" idx="7"/>
          </p:cNvCxnSpPr>
          <p:nvPr/>
        </p:nvCxnSpPr>
        <p:spPr>
          <a:xfrm flipH="1">
            <a:off x="7053122" y="2895600"/>
            <a:ext cx="262078" cy="2620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66" idx="0"/>
          </p:cNvCxnSpPr>
          <p:nvPr/>
        </p:nvCxnSpPr>
        <p:spPr>
          <a:xfrm flipH="1">
            <a:off x="7277100" y="2895600"/>
            <a:ext cx="38100" cy="609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0" idx="2"/>
          </p:cNvCxnSpPr>
          <p:nvPr/>
        </p:nvCxnSpPr>
        <p:spPr>
          <a:xfrm flipH="1">
            <a:off x="6705600" y="2819400"/>
            <a:ext cx="495300" cy="381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291122" y="4267200"/>
            <a:ext cx="262078" cy="4144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84" idx="0"/>
          </p:cNvCxnSpPr>
          <p:nvPr/>
        </p:nvCxnSpPr>
        <p:spPr>
          <a:xfrm flipH="1">
            <a:off x="6705600" y="4191000"/>
            <a:ext cx="114300" cy="6430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1" idx="7"/>
          </p:cNvCxnSpPr>
          <p:nvPr/>
        </p:nvCxnSpPr>
        <p:spPr>
          <a:xfrm flipH="1">
            <a:off x="6667500" y="4300678"/>
            <a:ext cx="614222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85" idx="6"/>
          </p:cNvCxnSpPr>
          <p:nvPr/>
        </p:nvCxnSpPr>
        <p:spPr>
          <a:xfrm flipH="1">
            <a:off x="6781800" y="4686300"/>
            <a:ext cx="3810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6719208" y="4648200"/>
            <a:ext cx="114300" cy="4953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79" idx="0"/>
          </p:cNvCxnSpPr>
          <p:nvPr/>
        </p:nvCxnSpPr>
        <p:spPr>
          <a:xfrm flipV="1">
            <a:off x="6591300" y="4800600"/>
            <a:ext cx="381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86" idx="5"/>
          </p:cNvCxnSpPr>
          <p:nvPr/>
        </p:nvCxnSpPr>
        <p:spPr>
          <a:xfrm flipH="1" flipV="1">
            <a:off x="6781800" y="4800600"/>
            <a:ext cx="499922" cy="42372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78" idx="3"/>
          </p:cNvCxnSpPr>
          <p:nvPr/>
        </p:nvCxnSpPr>
        <p:spPr>
          <a:xfrm flipV="1">
            <a:off x="6205678" y="4800600"/>
            <a:ext cx="499922" cy="34752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83" idx="2"/>
          </p:cNvCxnSpPr>
          <p:nvPr/>
        </p:nvCxnSpPr>
        <p:spPr>
          <a:xfrm flipV="1">
            <a:off x="6019800" y="4648200"/>
            <a:ext cx="728522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529944" y="6482444"/>
            <a:ext cx="4136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Notations</a:t>
            </a:r>
          </a:p>
        </p:txBody>
      </p:sp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7556500" y="5395913"/>
          <a:ext cx="6588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18" name="Equation" r:id="rId3" imgW="279360" imgH="152280" progId="Equation.3">
                  <p:embed/>
                </p:oleObj>
              </mc:Choice>
              <mc:Fallback>
                <p:oleObj name="Equation" r:id="rId3" imgW="27936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5395913"/>
                        <a:ext cx="65881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2757488" y="2084388"/>
          <a:ext cx="349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19" name="Equation" r:id="rId5" imgW="164880" imgH="190440" progId="Equation.3">
                  <p:embed/>
                </p:oleObj>
              </mc:Choice>
              <mc:Fallback>
                <p:oleObj name="Equation" r:id="rId5" imgW="16488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084388"/>
                        <a:ext cx="3492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94" name="AutoShape 30"/>
          <p:cNvSpPr>
            <a:spLocks noChangeArrowheads="1"/>
          </p:cNvSpPr>
          <p:nvPr/>
        </p:nvSpPr>
        <p:spPr bwMode="auto">
          <a:xfrm>
            <a:off x="2286000" y="1905000"/>
            <a:ext cx="4953000" cy="38100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64895" name="Object 31"/>
          <p:cNvGraphicFramePr>
            <a:graphicFrameLocks noChangeAspect="1"/>
          </p:cNvGraphicFramePr>
          <p:nvPr/>
        </p:nvGraphicFramePr>
        <p:xfrm>
          <a:off x="931863" y="3429000"/>
          <a:ext cx="9858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20" name="Equation" r:id="rId7" imgW="266400" imgH="164880" progId="Equation.3">
                  <p:embed/>
                </p:oleObj>
              </mc:Choice>
              <mc:Fallback>
                <p:oleObj name="Equation" r:id="rId7" imgW="26640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3429000"/>
                        <a:ext cx="9858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96" name="Object 32"/>
          <p:cNvGraphicFramePr>
            <a:graphicFrameLocks noChangeAspect="1"/>
          </p:cNvGraphicFramePr>
          <p:nvPr/>
        </p:nvGraphicFramePr>
        <p:xfrm>
          <a:off x="2817813" y="3241675"/>
          <a:ext cx="3508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21" name="Equation" r:id="rId9" imgW="164880" imgH="190440" progId="Equation.3">
                  <p:embed/>
                </p:oleObj>
              </mc:Choice>
              <mc:Fallback>
                <p:oleObj name="Equation" r:id="rId9" imgW="16488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3241675"/>
                        <a:ext cx="3508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97" name="Object 33"/>
          <p:cNvGraphicFramePr>
            <a:graphicFrameLocks noChangeAspect="1"/>
          </p:cNvGraphicFramePr>
          <p:nvPr/>
        </p:nvGraphicFramePr>
        <p:xfrm>
          <a:off x="2846388" y="5068888"/>
          <a:ext cx="349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22" name="Equation" r:id="rId11" imgW="164880" imgH="190440" progId="Equation.3">
                  <p:embed/>
                </p:oleObj>
              </mc:Choice>
              <mc:Fallback>
                <p:oleObj name="Equation" r:id="rId11" imgW="164880" imgH="190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5068888"/>
                        <a:ext cx="3492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98" name="Text Box 34"/>
          <p:cNvSpPr txBox="1">
            <a:spLocks noChangeArrowheads="1"/>
          </p:cNvSpPr>
          <p:nvPr/>
        </p:nvSpPr>
        <p:spPr bwMode="auto">
          <a:xfrm>
            <a:off x="3895725" y="57912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Data matrix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333056" y="1295400"/>
            <a:ext cx="4372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Training data from different </a:t>
            </a:r>
            <a:r>
              <a:rPr lang="en-US" dirty="0" smtClean="0"/>
              <a:t>classes 1</a:t>
            </a:r>
            <a:r>
              <a:rPr lang="en-US" dirty="0"/>
              <a:t>, 2, …, k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3352800" y="1981200"/>
            <a:ext cx="2895600" cy="3657600"/>
            <a:chOff x="3352800" y="1981200"/>
            <a:chExt cx="2895600" cy="3657600"/>
          </a:xfrm>
        </p:grpSpPr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 rot="5400000">
              <a:off x="4419600" y="3810000"/>
              <a:ext cx="762000" cy="2895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 rot="5400000">
              <a:off x="4800600" y="35814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 rot="5400000">
              <a:off x="4800600" y="40386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64891" name="Oval 27"/>
            <p:cNvSpPr>
              <a:spLocks noChangeArrowheads="1"/>
            </p:cNvSpPr>
            <p:nvPr/>
          </p:nvSpPr>
          <p:spPr bwMode="auto">
            <a:xfrm>
              <a:off x="4580164" y="537482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892" name="Oval 28"/>
            <p:cNvSpPr>
              <a:spLocks noChangeArrowheads="1"/>
            </p:cNvSpPr>
            <p:nvPr/>
          </p:nvSpPr>
          <p:spPr bwMode="auto">
            <a:xfrm>
              <a:off x="4580164" y="5241472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893" name="Oval 29"/>
            <p:cNvSpPr>
              <a:spLocks noChangeArrowheads="1"/>
            </p:cNvSpPr>
            <p:nvPr/>
          </p:nvSpPr>
          <p:spPr bwMode="auto">
            <a:xfrm>
              <a:off x="4572000" y="5105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 rot="5400000">
              <a:off x="4419600" y="2057400"/>
              <a:ext cx="762000" cy="2895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rot="5400000">
              <a:off x="4800600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 rot="5400000">
              <a:off x="4800600" y="22860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Oval 27"/>
            <p:cNvSpPr>
              <a:spLocks noChangeArrowheads="1"/>
            </p:cNvSpPr>
            <p:nvPr/>
          </p:nvSpPr>
          <p:spPr bwMode="auto">
            <a:xfrm>
              <a:off x="4580164" y="362222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4580164" y="3488872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4572000" y="3352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5400000">
              <a:off x="4419600" y="914400"/>
              <a:ext cx="762000" cy="2895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rot="5400000">
              <a:off x="4800600" y="685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 rot="5400000">
              <a:off x="4800600" y="11430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4580164" y="247922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auto">
            <a:xfrm>
              <a:off x="4580164" y="2345872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4572000" y="2209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" name="Oval 27"/>
            <p:cNvSpPr>
              <a:spLocks noChangeArrowheads="1"/>
            </p:cNvSpPr>
            <p:nvPr/>
          </p:nvSpPr>
          <p:spPr bwMode="auto">
            <a:xfrm>
              <a:off x="4588328" y="423182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auto">
            <a:xfrm>
              <a:off x="4588328" y="4098472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4580164" y="3962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" name="Oval 27"/>
            <p:cNvSpPr>
              <a:spLocks noChangeArrowheads="1"/>
            </p:cNvSpPr>
            <p:nvPr/>
          </p:nvSpPr>
          <p:spPr bwMode="auto">
            <a:xfrm>
              <a:off x="4604656" y="4656364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4604656" y="452301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4596492" y="4386944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altLang="zh-CN" sz="2800" dirty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Notations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381000" y="16002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>
                <a:ea typeface="SimSun" pitchFamily="2" charset="-122"/>
              </a:rPr>
              <a:t>Between-class scatter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zh-CN" sz="2400">
              <a:ea typeface="SimSun" pitchFamily="2" charset="-122"/>
            </a:endParaRPr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1327150" y="2173288"/>
          <a:ext cx="17637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4" name="Equation" r:id="rId3" imgW="558720" imgH="215640" progId="Equation.3">
                  <p:embed/>
                </p:oleObj>
              </mc:Choice>
              <mc:Fallback>
                <p:oleObj name="Equation" r:id="rId3" imgW="5587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173288"/>
                        <a:ext cx="176371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533400" y="5029200"/>
            <a:ext cx="8496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ea typeface="SimSun" pitchFamily="2" charset="-122"/>
              </a:rPr>
              <a:t>Properties: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ea typeface="SimSun" pitchFamily="2" charset="-122"/>
              </a:rPr>
              <a:t>Between-class distance = trace of between-class scatter (I.e., the summation of diagonal elements of the scatter)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ea typeface="SimSun" pitchFamily="2" charset="-122"/>
              </a:rPr>
              <a:t>Within-class distance = trace of within-class </a:t>
            </a:r>
            <a:r>
              <a:rPr lang="en-US" altLang="zh-CN" sz="2000" dirty="0" smtClean="0">
                <a:ea typeface="SimSun" pitchFamily="2" charset="-122"/>
              </a:rPr>
              <a:t>scatter</a:t>
            </a:r>
            <a:endParaRPr lang="en-US" altLang="zh-CN" sz="2000" dirty="0">
              <a:solidFill>
                <a:schemeClr val="accent2"/>
              </a:solidFill>
              <a:ea typeface="SimSun" pitchFamily="2" charset="-122"/>
            </a:endParaRPr>
          </a:p>
        </p:txBody>
      </p:sp>
      <p:graphicFrame>
        <p:nvGraphicFramePr>
          <p:cNvPr id="165897" name="Object 9"/>
          <p:cNvGraphicFramePr>
            <a:graphicFrameLocks noChangeAspect="1"/>
          </p:cNvGraphicFramePr>
          <p:nvPr/>
        </p:nvGraphicFramePr>
        <p:xfrm>
          <a:off x="8305800" y="2209800"/>
          <a:ext cx="365301" cy="15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5" name="Equation" r:id="rId5" imgW="355320" imgH="215640" progId="Equation.3">
                  <p:embed/>
                </p:oleObj>
              </mc:Choice>
              <mc:Fallback>
                <p:oleObj name="Equation" r:id="rId5" imgW="3553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209800"/>
                        <a:ext cx="365301" cy="151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6705600" y="2667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65904" name="AutoShape 16"/>
          <p:cNvSpPr>
            <a:spLocks noChangeArrowheads="1"/>
          </p:cNvSpPr>
          <p:nvPr/>
        </p:nvSpPr>
        <p:spPr bwMode="auto">
          <a:xfrm>
            <a:off x="5388757" y="2106678"/>
            <a:ext cx="2760048" cy="1279442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65905" name="Object 17"/>
          <p:cNvGraphicFramePr>
            <a:graphicFrameLocks noChangeAspect="1"/>
          </p:cNvGraphicFramePr>
          <p:nvPr/>
        </p:nvGraphicFramePr>
        <p:xfrm>
          <a:off x="4495800" y="2496073"/>
          <a:ext cx="699314" cy="30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6" name="Equation" r:id="rId7" imgW="355320" imgH="228600" progId="Equation.3">
                  <p:embed/>
                </p:oleObj>
              </mc:Choice>
              <mc:Fallback>
                <p:oleObj name="Equation" r:id="rId7" imgW="3553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96073"/>
                        <a:ext cx="699314" cy="308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6" name="Object 18"/>
          <p:cNvGraphicFramePr>
            <a:graphicFrameLocks noChangeAspect="1"/>
          </p:cNvGraphicFramePr>
          <p:nvPr/>
        </p:nvGraphicFramePr>
        <p:xfrm>
          <a:off x="8305800" y="2438400"/>
          <a:ext cx="429566" cy="16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7" name="Equation" r:id="rId9" imgW="380880" imgH="215640" progId="Equation.3">
                  <p:embed/>
                </p:oleObj>
              </mc:Choice>
              <mc:Fallback>
                <p:oleObj name="Equation" r:id="rId9" imgW="38088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438400"/>
                        <a:ext cx="429566" cy="166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7" name="Object 19"/>
          <p:cNvGraphicFramePr>
            <a:graphicFrameLocks noChangeAspect="1"/>
          </p:cNvGraphicFramePr>
          <p:nvPr/>
        </p:nvGraphicFramePr>
        <p:xfrm>
          <a:off x="8305800" y="3048000"/>
          <a:ext cx="405889" cy="17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8" name="Equation" r:id="rId11" imgW="380880" imgH="241200" progId="Equation.3">
                  <p:embed/>
                </p:oleObj>
              </mc:Choice>
              <mc:Fallback>
                <p:oleObj name="Equation" r:id="rId11" imgW="38088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048000"/>
                        <a:ext cx="405889" cy="176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8" name="Object 20"/>
          <p:cNvGraphicFramePr>
            <a:graphicFrameLocks noChangeAspect="1"/>
          </p:cNvGraphicFramePr>
          <p:nvPr/>
        </p:nvGraphicFramePr>
        <p:xfrm>
          <a:off x="8077200" y="3327400"/>
          <a:ext cx="480324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9" name="Equation" r:id="rId13" imgW="279360" imgH="152280" progId="Equation.3">
                  <p:embed/>
                </p:oleObj>
              </mc:Choice>
              <mc:Fallback>
                <p:oleObj name="Equation" r:id="rId13" imgW="279360" imgH="1522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327400"/>
                        <a:ext cx="480324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10" name="Rectangle 22"/>
          <p:cNvSpPr>
            <a:spLocks noChangeArrowheads="1"/>
          </p:cNvSpPr>
          <p:nvPr/>
        </p:nvSpPr>
        <p:spPr bwMode="auto">
          <a:xfrm>
            <a:off x="457200" y="3429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ea typeface="SimSun" pitchFamily="2" charset="-122"/>
              </a:rPr>
              <a:t>Within-class scatter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altLang="zh-CN" sz="2800" dirty="0">
              <a:ea typeface="SimSun" pitchFamily="2" charset="-122"/>
            </a:endParaRPr>
          </a:p>
        </p:txBody>
      </p:sp>
      <p:graphicFrame>
        <p:nvGraphicFramePr>
          <p:cNvPr id="165911" name="Object 23"/>
          <p:cNvGraphicFramePr>
            <a:graphicFrameLocks noChangeAspect="1"/>
          </p:cNvGraphicFramePr>
          <p:nvPr/>
        </p:nvGraphicFramePr>
        <p:xfrm>
          <a:off x="1401538" y="4076700"/>
          <a:ext cx="1790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0" name="Equation" r:id="rId15" imgW="596880" imgH="215640" progId="Equation.3">
                  <p:embed/>
                </p:oleObj>
              </mc:Choice>
              <mc:Fallback>
                <p:oleObj name="Equation" r:id="rId15" imgW="5968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538" y="4076700"/>
                        <a:ext cx="1790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13" name="Object 25"/>
          <p:cNvGraphicFramePr>
            <a:graphicFrameLocks noChangeAspect="1"/>
          </p:cNvGraphicFramePr>
          <p:nvPr/>
        </p:nvGraphicFramePr>
        <p:xfrm>
          <a:off x="8001000" y="5107479"/>
          <a:ext cx="527050" cy="1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1" name="Equation" r:id="rId17" imgW="355320" imgH="139680" progId="Equation.3">
                  <p:embed/>
                </p:oleObj>
              </mc:Choice>
              <mc:Fallback>
                <p:oleObj name="Equation" r:id="rId17" imgW="35532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107479"/>
                        <a:ext cx="527050" cy="1503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15" name="Object 27"/>
          <p:cNvGraphicFramePr>
            <a:graphicFrameLocks noChangeAspect="1"/>
          </p:cNvGraphicFramePr>
          <p:nvPr/>
        </p:nvGraphicFramePr>
        <p:xfrm>
          <a:off x="8254092" y="3757060"/>
          <a:ext cx="492580" cy="18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2" name="Equation" r:id="rId19" imgW="419040" imgH="215640" progId="Equation.3">
                  <p:embed/>
                </p:oleObj>
              </mc:Choice>
              <mc:Fallback>
                <p:oleObj name="Equation" r:id="rId19" imgW="4190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092" y="3757060"/>
                        <a:ext cx="492580" cy="185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37" name="AutoShape 49"/>
          <p:cNvSpPr>
            <a:spLocks noChangeArrowheads="1"/>
          </p:cNvSpPr>
          <p:nvPr/>
        </p:nvSpPr>
        <p:spPr bwMode="auto">
          <a:xfrm>
            <a:off x="5326063" y="3696193"/>
            <a:ext cx="2792413" cy="1376363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65938" name="Object 50"/>
          <p:cNvGraphicFramePr>
            <a:graphicFrameLocks noChangeAspect="1"/>
          </p:cNvGraphicFramePr>
          <p:nvPr/>
        </p:nvGraphicFramePr>
        <p:xfrm>
          <a:off x="4495800" y="4164012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3" name="Equation" r:id="rId21" imgW="368280" imgH="228600" progId="Equation.3">
                  <p:embed/>
                </p:oleObj>
              </mc:Choice>
              <mc:Fallback>
                <p:oleObj name="Equation" r:id="rId21" imgW="368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64012"/>
                        <a:ext cx="73342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39" name="Object 51"/>
          <p:cNvGraphicFramePr>
            <a:graphicFrameLocks noChangeAspect="1"/>
          </p:cNvGraphicFramePr>
          <p:nvPr/>
        </p:nvGraphicFramePr>
        <p:xfrm>
          <a:off x="8229600" y="4117560"/>
          <a:ext cx="5222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4" name="Equation" r:id="rId23" imgW="457200" imgH="215640" progId="Equation.3">
                  <p:embed/>
                </p:oleObj>
              </mc:Choice>
              <mc:Fallback>
                <p:oleObj name="Equation" r:id="rId23" imgW="45720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117560"/>
                        <a:ext cx="5222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40" name="Object 52"/>
          <p:cNvGraphicFramePr>
            <a:graphicFrameLocks noChangeAspect="1"/>
          </p:cNvGraphicFramePr>
          <p:nvPr/>
        </p:nvGraphicFramePr>
        <p:xfrm>
          <a:off x="8229600" y="4716272"/>
          <a:ext cx="49212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5" name="Equation" r:id="rId25" imgW="457200" imgH="241200" progId="Equation.3">
                  <p:embed/>
                </p:oleObj>
              </mc:Choice>
              <mc:Fallback>
                <p:oleObj name="Equation" r:id="rId25" imgW="4572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716272"/>
                        <a:ext cx="492125" cy="18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410200" y="1219200"/>
            <a:ext cx="291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 smtClean="0"/>
              <a:t>C</a:t>
            </a:r>
            <a:r>
              <a:rPr lang="en-IN" baseline="-25000" dirty="0" smtClean="0"/>
              <a:t>i</a:t>
            </a:r>
            <a:r>
              <a:rPr lang="en-IN" dirty="0" smtClean="0"/>
              <a:t> is the </a:t>
            </a:r>
            <a:r>
              <a:rPr lang="en-IN" dirty="0" err="1" smtClean="0"/>
              <a:t>centroid</a:t>
            </a:r>
            <a:r>
              <a:rPr lang="en-IN" dirty="0" smtClean="0"/>
              <a:t> of i</a:t>
            </a:r>
            <a:r>
              <a:rPr lang="en-IN" baseline="30000" dirty="0" smtClean="0"/>
              <a:t>th</a:t>
            </a:r>
            <a:r>
              <a:rPr lang="en-IN" dirty="0" smtClean="0"/>
              <a:t> Class</a:t>
            </a:r>
          </a:p>
          <a:p>
            <a:pPr algn="just"/>
            <a:r>
              <a:rPr lang="en-IN" dirty="0" smtClean="0"/>
              <a:t>C is the </a:t>
            </a:r>
            <a:r>
              <a:rPr lang="en-IN" dirty="0" err="1" smtClean="0"/>
              <a:t>centroid</a:t>
            </a:r>
            <a:r>
              <a:rPr lang="en-IN" dirty="0" smtClean="0"/>
              <a:t> of all classes</a:t>
            </a:r>
            <a:endParaRPr lang="en-IN" dirty="0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 rot="5400000">
            <a:off x="6743700" y="1866900"/>
            <a:ext cx="76200" cy="2590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 rot="5400000">
            <a:off x="6743700" y="1257300"/>
            <a:ext cx="76200" cy="259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 rot="5400000">
            <a:off x="6743700" y="1028700"/>
            <a:ext cx="76200" cy="2590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6705600" y="279490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6705600" y="293098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 rot="5400000">
            <a:off x="6614207" y="3729986"/>
            <a:ext cx="269875" cy="2198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3" name="Line 19"/>
          <p:cNvSpPr>
            <a:spLocks noChangeShapeType="1"/>
          </p:cNvSpPr>
          <p:nvPr/>
        </p:nvSpPr>
        <p:spPr bwMode="auto">
          <a:xfrm rot="5400000">
            <a:off x="6749144" y="3649023"/>
            <a:ext cx="0" cy="2198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rot="5400000">
            <a:off x="6749144" y="3810948"/>
            <a:ext cx="0" cy="2198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68" name="Rectangle 10"/>
          <p:cNvSpPr>
            <a:spLocks noChangeArrowheads="1"/>
          </p:cNvSpPr>
          <p:nvPr/>
        </p:nvSpPr>
        <p:spPr bwMode="auto">
          <a:xfrm rot="5400000">
            <a:off x="6614207" y="3136034"/>
            <a:ext cx="269875" cy="2198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 rot="5400000">
            <a:off x="6749144" y="3055072"/>
            <a:ext cx="0" cy="2198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 rot="5400000">
            <a:off x="6749144" y="3216997"/>
            <a:ext cx="0" cy="2198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 rot="5400000">
            <a:off x="6614207" y="2763878"/>
            <a:ext cx="269875" cy="219891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 rot="5400000">
            <a:off x="6749144" y="2682915"/>
            <a:ext cx="0" cy="2198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 rot="5400000">
            <a:off x="6749144" y="2844840"/>
            <a:ext cx="0" cy="2198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6713764" y="4539344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7" name="Oval 13"/>
          <p:cNvSpPr>
            <a:spLocks noChangeArrowheads="1"/>
          </p:cNvSpPr>
          <p:nvPr/>
        </p:nvSpPr>
        <p:spPr bwMode="auto">
          <a:xfrm>
            <a:off x="6713764" y="4463144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8" name="Oval 13"/>
          <p:cNvSpPr>
            <a:spLocks noChangeArrowheads="1"/>
          </p:cNvSpPr>
          <p:nvPr/>
        </p:nvSpPr>
        <p:spPr bwMode="auto">
          <a:xfrm>
            <a:off x="6713764" y="4615544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9" name="Oval 13"/>
          <p:cNvSpPr>
            <a:spLocks noChangeArrowheads="1"/>
          </p:cNvSpPr>
          <p:nvPr/>
        </p:nvSpPr>
        <p:spPr bwMode="auto">
          <a:xfrm>
            <a:off x="6724652" y="4800600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0" name="Oval 13"/>
          <p:cNvSpPr>
            <a:spLocks noChangeArrowheads="1"/>
          </p:cNvSpPr>
          <p:nvPr/>
        </p:nvSpPr>
        <p:spPr bwMode="auto">
          <a:xfrm>
            <a:off x="6730092" y="4858512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1" name="Oval 13"/>
          <p:cNvSpPr>
            <a:spLocks noChangeArrowheads="1"/>
          </p:cNvSpPr>
          <p:nvPr/>
        </p:nvSpPr>
        <p:spPr bwMode="auto">
          <a:xfrm>
            <a:off x="6721928" y="3810000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2" name="Oval 13"/>
          <p:cNvSpPr>
            <a:spLocks noChangeArrowheads="1"/>
          </p:cNvSpPr>
          <p:nvPr/>
        </p:nvSpPr>
        <p:spPr bwMode="auto">
          <a:xfrm>
            <a:off x="6721928" y="3878036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6713764" y="4189040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4" name="Oval 13"/>
          <p:cNvSpPr>
            <a:spLocks noChangeArrowheads="1"/>
          </p:cNvSpPr>
          <p:nvPr/>
        </p:nvSpPr>
        <p:spPr bwMode="auto">
          <a:xfrm>
            <a:off x="6722692" y="4267200"/>
            <a:ext cx="18288" cy="18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build="p" autoUpdateAnimBg="0"/>
      <p:bldP spid="165910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SimSun" pitchFamily="2" charset="-122"/>
              </a:rPr>
              <a:t>Discriminant criterion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001000" cy="4525963"/>
          </a:xfrm>
        </p:spPr>
        <p:txBody>
          <a:bodyPr/>
          <a:lstStyle/>
          <a:p>
            <a:r>
              <a:rPr lang="en-US" altLang="zh-CN" sz="2000" dirty="0">
                <a:ea typeface="SimSun" pitchFamily="2" charset="-122"/>
              </a:rPr>
              <a:t>Discriminant criterion in mathematical formulation </a:t>
            </a:r>
          </a:p>
          <a:p>
            <a:pPr lvl="1"/>
            <a:endParaRPr lang="en-US" altLang="zh-CN" sz="1800" dirty="0">
              <a:ea typeface="SimSun" pitchFamily="2" charset="-122"/>
            </a:endParaRPr>
          </a:p>
          <a:p>
            <a:pPr lvl="1"/>
            <a:endParaRPr lang="en-US" altLang="zh-CN" sz="1800" dirty="0">
              <a:ea typeface="SimSun" pitchFamily="2" charset="-122"/>
            </a:endParaRPr>
          </a:p>
          <a:p>
            <a:pPr lvl="1"/>
            <a:endParaRPr lang="en-US" altLang="zh-CN" sz="1800" dirty="0">
              <a:ea typeface="SimSun" pitchFamily="2" charset="-122"/>
            </a:endParaRPr>
          </a:p>
          <a:p>
            <a:pPr lvl="1">
              <a:buNone/>
            </a:pPr>
            <a:endParaRPr lang="en-US" altLang="zh-CN" sz="1800" dirty="0">
              <a:ea typeface="SimSun" pitchFamily="2" charset="-122"/>
            </a:endParaRPr>
          </a:p>
          <a:p>
            <a:pPr lvl="1"/>
            <a:endParaRPr lang="en-US" altLang="zh-CN" sz="1800" dirty="0">
              <a:ea typeface="SimSun" pitchFamily="2" charset="-122"/>
            </a:endParaRPr>
          </a:p>
          <a:p>
            <a:pPr lvl="1"/>
            <a:r>
              <a:rPr lang="en-US" altLang="zh-CN" sz="1800" dirty="0">
                <a:ea typeface="SimSun" pitchFamily="2" charset="-122"/>
              </a:rPr>
              <a:t>Between-class scatter matrix</a:t>
            </a:r>
          </a:p>
          <a:p>
            <a:pPr lvl="1"/>
            <a:endParaRPr lang="en-US" altLang="zh-CN" sz="1800" dirty="0">
              <a:ea typeface="SimSun" pitchFamily="2" charset="-122"/>
            </a:endParaRPr>
          </a:p>
          <a:p>
            <a:pPr lvl="1"/>
            <a:r>
              <a:rPr lang="en-US" altLang="zh-CN" sz="1800" dirty="0">
                <a:ea typeface="SimSun" pitchFamily="2" charset="-122"/>
              </a:rPr>
              <a:t>Within-class scatter matrix</a:t>
            </a:r>
          </a:p>
          <a:p>
            <a:pPr lvl="1"/>
            <a:endParaRPr lang="en-US" altLang="zh-CN" sz="1800" dirty="0">
              <a:ea typeface="SimSun" pitchFamily="2" charset="-122"/>
            </a:endParaRPr>
          </a:p>
          <a:p>
            <a:r>
              <a:rPr lang="en-US" altLang="zh-CN" sz="2000" dirty="0">
                <a:ea typeface="SimSun" pitchFamily="2" charset="-122"/>
              </a:rPr>
              <a:t>The optimal transformation is given by solving a generalized eigenvalue problem</a:t>
            </a:r>
          </a:p>
          <a:p>
            <a:endParaRPr lang="en-US" altLang="zh-CN" sz="2000" dirty="0">
              <a:ea typeface="SimSun" pitchFamily="2" charset="-122"/>
            </a:endParaRPr>
          </a:p>
        </p:txBody>
      </p:sp>
      <p:graphicFrame>
        <p:nvGraphicFramePr>
          <p:cNvPr id="1669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00500" y="4191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78" name="Equation" r:id="rId3" imgW="190440" imgH="228600" progId="Equation.3">
                  <p:embed/>
                </p:oleObj>
              </mc:Choice>
              <mc:Fallback>
                <p:oleObj name="Equation" r:id="rId3" imgW="1904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191000"/>
                        <a:ext cx="571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91000" y="3540125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79"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40125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2788410" y="2209800"/>
          <a:ext cx="33075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0" name="Equation" r:id="rId7" imgW="1422360" imgH="457200" progId="Equation.3">
                  <p:embed/>
                </p:oleObj>
              </mc:Choice>
              <mc:Fallback>
                <p:oleObj name="Equation" r:id="rId7" imgW="14223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410" y="2209800"/>
                        <a:ext cx="330759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24077"/>
              </p:ext>
            </p:extLst>
          </p:nvPr>
        </p:nvGraphicFramePr>
        <p:xfrm>
          <a:off x="3733800" y="5715000"/>
          <a:ext cx="990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1" name="Equation" r:id="rId9" imgW="368280" imgH="241200" progId="Equation.3">
                  <p:embed/>
                </p:oleObj>
              </mc:Choice>
              <mc:Fallback>
                <p:oleObj name="Equation" r:id="rId9" imgW="3682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5000"/>
                        <a:ext cx="9906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-Point Star 7"/>
          <p:cNvSpPr/>
          <p:nvPr/>
        </p:nvSpPr>
        <p:spPr>
          <a:xfrm>
            <a:off x="5410200" y="3276600"/>
            <a:ext cx="3352800" cy="1524000"/>
          </a:xfrm>
          <a:prstGeom prst="star7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002060"/>
                </a:solidFill>
              </a:rPr>
              <a:t>G</a:t>
            </a:r>
            <a:r>
              <a:rPr lang="en-IN" baseline="-25000" dirty="0" smtClean="0">
                <a:solidFill>
                  <a:srgbClr val="002060"/>
                </a:solidFill>
              </a:rPr>
              <a:t>dxd</a:t>
            </a:r>
            <a:r>
              <a:rPr lang="en-IN" dirty="0" smtClean="0">
                <a:solidFill>
                  <a:srgbClr val="002060"/>
                </a:solidFill>
              </a:rPr>
              <a:t> is the projection matrix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Graphical view of </a:t>
            </a:r>
            <a:r>
              <a:rPr lang="en-US" sz="4000" dirty="0" smtClean="0">
                <a:solidFill>
                  <a:srgbClr val="002060"/>
                </a:solidFill>
              </a:rPr>
              <a:t>projection</a:t>
            </a:r>
            <a:endParaRPr lang="en-US" sz="4000" dirty="0">
              <a:solidFill>
                <a:srgbClr val="00206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203325"/>
            <a:ext cx="3562350" cy="2447925"/>
            <a:chOff x="348" y="1464"/>
            <a:chExt cx="2244" cy="1542"/>
          </a:xfrm>
        </p:grpSpPr>
        <p:sp>
          <p:nvSpPr>
            <p:cNvPr id="202756" name="Rectangle 4"/>
            <p:cNvSpPr>
              <a:spLocks noChangeArrowheads="1"/>
            </p:cNvSpPr>
            <p:nvPr/>
          </p:nvSpPr>
          <p:spPr bwMode="auto">
            <a:xfrm>
              <a:off x="576" y="1776"/>
              <a:ext cx="2016" cy="6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57" name="Text Box 5"/>
            <p:cNvSpPr txBox="1">
              <a:spLocks noChangeArrowheads="1"/>
            </p:cNvSpPr>
            <p:nvPr/>
          </p:nvSpPr>
          <p:spPr bwMode="auto">
            <a:xfrm>
              <a:off x="1500" y="1464"/>
              <a:ext cx="2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/>
                <a:t>d</a:t>
              </a:r>
            </a:p>
          </p:txBody>
        </p:sp>
        <p:sp>
          <p:nvSpPr>
            <p:cNvPr id="202758" name="Text Box 6"/>
            <p:cNvSpPr txBox="1">
              <a:spLocks noChangeArrowheads="1"/>
            </p:cNvSpPr>
            <p:nvPr/>
          </p:nvSpPr>
          <p:spPr bwMode="auto">
            <a:xfrm>
              <a:off x="348" y="193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/>
                <a:t>n</a:t>
              </a:r>
            </a:p>
          </p:txBody>
        </p:sp>
        <p:graphicFrame>
          <p:nvGraphicFramePr>
            <p:cNvPr id="202759" name="Object 7"/>
            <p:cNvGraphicFramePr>
              <a:graphicFrameLocks noChangeAspect="1"/>
            </p:cNvGraphicFramePr>
            <p:nvPr/>
          </p:nvGraphicFramePr>
          <p:xfrm>
            <a:off x="960" y="2640"/>
            <a:ext cx="1056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90" name="Equation" r:id="rId3" imgW="583920" imgH="203040" progId="Equation.3">
                    <p:embed/>
                  </p:oleObj>
                </mc:Choice>
                <mc:Fallback>
                  <p:oleObj name="Equation" r:id="rId3" imgW="58392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640"/>
                          <a:ext cx="1056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53001" y="1050925"/>
            <a:ext cx="3944938" cy="2465388"/>
            <a:chOff x="3252" y="1392"/>
            <a:chExt cx="2485" cy="1553"/>
          </a:xfrm>
        </p:grpSpPr>
        <p:sp>
          <p:nvSpPr>
            <p:cNvPr id="202761" name="Rectangle 9"/>
            <p:cNvSpPr>
              <a:spLocks noChangeArrowheads="1"/>
            </p:cNvSpPr>
            <p:nvPr/>
          </p:nvSpPr>
          <p:spPr bwMode="auto">
            <a:xfrm>
              <a:off x="4848" y="1776"/>
              <a:ext cx="240" cy="67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2" name="Text Box 10"/>
            <p:cNvSpPr txBox="1">
              <a:spLocks noChangeArrowheads="1"/>
            </p:cNvSpPr>
            <p:nvPr/>
          </p:nvSpPr>
          <p:spPr bwMode="auto">
            <a:xfrm>
              <a:off x="4620" y="192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/>
                <a:t>n</a:t>
              </a:r>
            </a:p>
          </p:txBody>
        </p:sp>
        <p:sp>
          <p:nvSpPr>
            <p:cNvPr id="202763" name="Text Box 11"/>
            <p:cNvSpPr txBox="1">
              <a:spLocks noChangeArrowheads="1"/>
            </p:cNvSpPr>
            <p:nvPr/>
          </p:nvSpPr>
          <p:spPr bwMode="auto">
            <a:xfrm>
              <a:off x="4752" y="1392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/>
                <a:t>K-1</a:t>
              </a:r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3252" y="2040"/>
              <a:ext cx="1392" cy="144"/>
            </a:xfrm>
            <a:prstGeom prst="rightArrow">
              <a:avLst>
                <a:gd name="adj1" fmla="val 50000"/>
                <a:gd name="adj2" fmla="val 241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aphicFrame>
          <p:nvGraphicFramePr>
            <p:cNvPr id="202765" name="Object 13"/>
            <p:cNvGraphicFramePr>
              <a:graphicFrameLocks noChangeAspect="1"/>
            </p:cNvGraphicFramePr>
            <p:nvPr/>
          </p:nvGraphicFramePr>
          <p:xfrm>
            <a:off x="4295" y="2563"/>
            <a:ext cx="1442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91" name="Equation" r:id="rId5" imgW="799920" imgH="190440" progId="Equation.3">
                    <p:embed/>
                  </p:oleObj>
                </mc:Choice>
                <mc:Fallback>
                  <p:oleObj name="Equation" r:id="rId5" imgW="79992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5" y="2563"/>
                          <a:ext cx="1442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06407" y="1045423"/>
            <a:ext cx="1123527" cy="5143500"/>
            <a:chOff x="2530" y="658"/>
            <a:chExt cx="868" cy="2619"/>
          </a:xfrm>
        </p:grpSpPr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2807" y="959"/>
              <a:ext cx="288" cy="206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8" name="Text Box 16"/>
            <p:cNvSpPr txBox="1">
              <a:spLocks noChangeArrowheads="1"/>
            </p:cNvSpPr>
            <p:nvPr/>
          </p:nvSpPr>
          <p:spPr bwMode="auto">
            <a:xfrm>
              <a:off x="2686" y="658"/>
              <a:ext cx="57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800" dirty="0"/>
                <a:t>K-1</a:t>
              </a:r>
            </a:p>
          </p:txBody>
        </p:sp>
        <p:sp>
          <p:nvSpPr>
            <p:cNvPr id="202769" name="Text Box 17"/>
            <p:cNvSpPr txBox="1">
              <a:spLocks noChangeArrowheads="1"/>
            </p:cNvSpPr>
            <p:nvPr/>
          </p:nvSpPr>
          <p:spPr bwMode="auto">
            <a:xfrm>
              <a:off x="2530" y="1649"/>
              <a:ext cx="287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/>
                <a:t>d</a:t>
              </a:r>
            </a:p>
          </p:txBody>
        </p:sp>
        <p:graphicFrame>
          <p:nvGraphicFramePr>
            <p:cNvPr id="202770" name="Object 18"/>
            <p:cNvGraphicFramePr>
              <a:graphicFrameLocks noChangeAspect="1"/>
            </p:cNvGraphicFramePr>
            <p:nvPr/>
          </p:nvGraphicFramePr>
          <p:xfrm>
            <a:off x="2574" y="3094"/>
            <a:ext cx="82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92" name="Equation" r:id="rId7" imgW="634680" imgH="190440" progId="Equation.3">
                    <p:embed/>
                  </p:oleObj>
                </mc:Choice>
                <mc:Fallback>
                  <p:oleObj name="Equation" r:id="rId7" imgW="634680" imgH="1904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4" y="3094"/>
                          <a:ext cx="82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162551" y="4327523"/>
            <a:ext cx="3590926" cy="1250950"/>
            <a:chOff x="3252" y="2496"/>
            <a:chExt cx="2262" cy="788"/>
          </a:xfrm>
        </p:grpSpPr>
        <p:sp>
          <p:nvSpPr>
            <p:cNvPr id="202772" name="Rectangle 20"/>
            <p:cNvSpPr>
              <a:spLocks noChangeArrowheads="1"/>
            </p:cNvSpPr>
            <p:nvPr/>
          </p:nvSpPr>
          <p:spPr bwMode="auto">
            <a:xfrm>
              <a:off x="4848" y="2832"/>
              <a:ext cx="240" cy="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3" name="Text Box 21"/>
            <p:cNvSpPr txBox="1">
              <a:spLocks noChangeArrowheads="1"/>
            </p:cNvSpPr>
            <p:nvPr/>
          </p:nvSpPr>
          <p:spPr bwMode="auto">
            <a:xfrm>
              <a:off x="4620" y="268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/>
                <a:t>1</a:t>
              </a:r>
            </a:p>
          </p:txBody>
        </p:sp>
        <p:sp>
          <p:nvSpPr>
            <p:cNvPr id="202774" name="Text Box 22"/>
            <p:cNvSpPr txBox="1">
              <a:spLocks noChangeArrowheads="1"/>
            </p:cNvSpPr>
            <p:nvPr/>
          </p:nvSpPr>
          <p:spPr bwMode="auto">
            <a:xfrm>
              <a:off x="4752" y="2496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/>
                <a:t>K-1</a:t>
              </a:r>
            </a:p>
          </p:txBody>
        </p:sp>
        <p:sp>
          <p:nvSpPr>
            <p:cNvPr id="202775" name="AutoShape 23"/>
            <p:cNvSpPr>
              <a:spLocks noChangeArrowheads="1"/>
            </p:cNvSpPr>
            <p:nvPr/>
          </p:nvSpPr>
          <p:spPr bwMode="auto">
            <a:xfrm>
              <a:off x="3252" y="2808"/>
              <a:ext cx="1392" cy="144"/>
            </a:xfrm>
            <a:prstGeom prst="rightArrow">
              <a:avLst>
                <a:gd name="adj1" fmla="val 50000"/>
                <a:gd name="adj2" fmla="val 241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aphicFrame>
          <p:nvGraphicFramePr>
            <p:cNvPr id="202776" name="Object 24"/>
            <p:cNvGraphicFramePr>
              <a:graphicFrameLocks noChangeAspect="1"/>
            </p:cNvGraphicFramePr>
            <p:nvPr/>
          </p:nvGraphicFramePr>
          <p:xfrm>
            <a:off x="4593" y="3032"/>
            <a:ext cx="921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93" name="Equation" r:id="rId9" imgW="774360" imgH="190440" progId="Equation.3">
                    <p:embed/>
                  </p:oleObj>
                </mc:Choice>
                <mc:Fallback>
                  <p:oleObj name="Equation" r:id="rId9" imgW="774360" imgH="1904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3" y="3032"/>
                          <a:ext cx="921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81000" y="4356100"/>
            <a:ext cx="3581400" cy="1892300"/>
            <a:chOff x="240" y="2514"/>
            <a:chExt cx="2256" cy="1192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40" y="2514"/>
              <a:ext cx="2256" cy="798"/>
              <a:chOff x="288" y="2496"/>
              <a:chExt cx="2256" cy="798"/>
            </a:xfrm>
          </p:grpSpPr>
          <p:sp>
            <p:nvSpPr>
              <p:cNvPr id="202780" name="Rectangle 28"/>
              <p:cNvSpPr>
                <a:spLocks noChangeArrowheads="1"/>
              </p:cNvSpPr>
              <p:nvPr/>
            </p:nvSpPr>
            <p:spPr bwMode="auto">
              <a:xfrm>
                <a:off x="528" y="2832"/>
                <a:ext cx="2016" cy="7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2781" name="Text Box 29"/>
              <p:cNvSpPr txBox="1">
                <a:spLocks noChangeArrowheads="1"/>
              </p:cNvSpPr>
              <p:nvPr/>
            </p:nvSpPr>
            <p:spPr bwMode="auto">
              <a:xfrm>
                <a:off x="1344" y="2496"/>
                <a:ext cx="29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800"/>
                  <a:t>d</a:t>
                </a:r>
              </a:p>
            </p:txBody>
          </p:sp>
          <p:sp>
            <p:nvSpPr>
              <p:cNvPr id="202782" name="Text Box 30"/>
              <p:cNvSpPr txBox="1">
                <a:spLocks noChangeArrowheads="1"/>
              </p:cNvSpPr>
              <p:nvPr/>
            </p:nvSpPr>
            <p:spPr bwMode="auto">
              <a:xfrm>
                <a:off x="288" y="2688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800"/>
                  <a:t>1</a:t>
                </a:r>
              </a:p>
            </p:txBody>
          </p:sp>
          <p:graphicFrame>
            <p:nvGraphicFramePr>
              <p:cNvPr id="202783" name="Object 31"/>
              <p:cNvGraphicFramePr>
                <a:graphicFrameLocks noChangeAspect="1"/>
              </p:cNvGraphicFramePr>
              <p:nvPr/>
            </p:nvGraphicFramePr>
            <p:xfrm>
              <a:off x="1008" y="2928"/>
              <a:ext cx="96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794" name="Equation" r:id="rId11" imgW="533160" imgH="203040" progId="Equation.3">
                      <p:embed/>
                    </p:oleObj>
                  </mc:Choice>
                  <mc:Fallback>
                    <p:oleObj name="Equation" r:id="rId11" imgW="533160" imgH="2030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928"/>
                            <a:ext cx="964" cy="3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2784" name="Text Box 32"/>
            <p:cNvSpPr txBox="1">
              <a:spLocks noChangeArrowheads="1"/>
            </p:cNvSpPr>
            <p:nvPr/>
          </p:nvSpPr>
          <p:spPr bwMode="auto">
            <a:xfrm>
              <a:off x="720" y="3456"/>
              <a:ext cx="14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A test data point 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Issues in LDA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        </a:t>
            </a:r>
            <a:r>
              <a:rPr lang="en-US" dirty="0"/>
              <a:t>is required to be nonsingular.</a:t>
            </a:r>
          </a:p>
          <a:p>
            <a:pPr lvl="1"/>
            <a:r>
              <a:rPr lang="en-US" dirty="0"/>
              <a:t>Singularity or </a:t>
            </a:r>
            <a:r>
              <a:rPr lang="en-US" dirty="0" err="1"/>
              <a:t>undersampled</a:t>
            </a:r>
            <a:r>
              <a:rPr lang="en-US" dirty="0"/>
              <a:t> problem (when </a:t>
            </a:r>
            <a:r>
              <a:rPr lang="en-US" dirty="0">
                <a:solidFill>
                  <a:srgbClr val="FF0000"/>
                </a:solidFill>
              </a:rPr>
              <a:t>n&lt;d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Example: gene expression data (d is around few thousands and n is around few hundreds), images, text documents</a:t>
            </a:r>
          </a:p>
          <a:p>
            <a:pPr lvl="1"/>
            <a:endParaRPr lang="en-US" sz="1800" dirty="0"/>
          </a:p>
          <a:p>
            <a:r>
              <a:rPr lang="en-US" dirty="0"/>
              <a:t>Approaches</a:t>
            </a:r>
          </a:p>
          <a:p>
            <a:pPr lvl="1"/>
            <a:r>
              <a:rPr lang="en-US" dirty="0"/>
              <a:t>PCA+LDA (PCA: Principal Component Analysis)</a:t>
            </a:r>
          </a:p>
          <a:p>
            <a:pPr lvl="1"/>
            <a:r>
              <a:rPr lang="en-US" dirty="0"/>
              <a:t>Regularized LDA:</a:t>
            </a:r>
          </a:p>
          <a:p>
            <a:pPr lvl="1"/>
            <a:r>
              <a:rPr lang="en-US" dirty="0"/>
              <a:t>Uncorrelated LDA</a:t>
            </a:r>
          </a:p>
          <a:p>
            <a:pPr lvl="1"/>
            <a:r>
              <a:rPr lang="en-US" dirty="0"/>
              <a:t>Orthogonal LDA 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507112"/>
              </p:ext>
            </p:extLst>
          </p:nvPr>
        </p:nvGraphicFramePr>
        <p:xfrm>
          <a:off x="1219200" y="1997528"/>
          <a:ext cx="3698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4" name="Equation" r:id="rId3" imgW="190500" imgH="228600" progId="Equation.3">
                  <p:embed/>
                </p:oleObj>
              </mc:Choice>
              <mc:Fallback>
                <p:oleObj name="Equation" r:id="rId3" imgW="190500" imgH="228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97528"/>
                        <a:ext cx="3698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28650" algn="l"/>
              </a:tabLst>
            </a:pPr>
            <a:r>
              <a:rPr lang="en-US" dirty="0"/>
              <a:t>Feature reduction is an important pre-processing step in many applications.</a:t>
            </a:r>
          </a:p>
          <a:p>
            <a:pPr>
              <a:tabLst>
                <a:tab pos="628650" algn="l"/>
              </a:tabLst>
            </a:pP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Unsupervised versus supervised</a:t>
            </a:r>
          </a:p>
          <a:p>
            <a:pPr lvl="1">
              <a:tabLst>
                <a:tab pos="628650" algn="l"/>
              </a:tabLst>
            </a:pPr>
            <a:r>
              <a:rPr lang="en-US" dirty="0"/>
              <a:t>PCA and LDA</a:t>
            </a:r>
          </a:p>
          <a:p>
            <a:pPr lvl="1">
              <a:tabLst>
                <a:tab pos="628650" algn="l"/>
              </a:tabLst>
            </a:pP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Research problems:</a:t>
            </a:r>
          </a:p>
          <a:p>
            <a:pPr lvl="1">
              <a:tabLst>
                <a:tab pos="628650" algn="l"/>
              </a:tabLst>
            </a:pPr>
            <a:r>
              <a:rPr lang="en-US" dirty="0"/>
              <a:t>Semi-supervised feature reduction</a:t>
            </a:r>
          </a:p>
          <a:p>
            <a:pPr lvl="1">
              <a:tabLst>
                <a:tab pos="628650" algn="l"/>
              </a:tabLst>
            </a:pPr>
            <a:r>
              <a:rPr lang="en-US" dirty="0"/>
              <a:t>Nonlinear feature reduction</a:t>
            </a:r>
          </a:p>
          <a:p>
            <a:pPr lvl="1">
              <a:tabLst>
                <a:tab pos="628650" algn="l"/>
              </a:tabLst>
            </a:pPr>
            <a:r>
              <a:rPr lang="en-US" dirty="0"/>
              <a:t>Determination of the reduced dimension in PCA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362200" y="3810000"/>
            <a:ext cx="4800600" cy="152400"/>
            <a:chOff x="2362200" y="3505200"/>
            <a:chExt cx="4800600" cy="152400"/>
          </a:xfrm>
        </p:grpSpPr>
        <p:sp>
          <p:nvSpPr>
            <p:cNvPr id="6" name="Oval 5"/>
            <p:cNvSpPr/>
            <p:nvPr/>
          </p:nvSpPr>
          <p:spPr>
            <a:xfrm>
              <a:off x="2362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67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718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004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434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553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3246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102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104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1000" y="2272605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1" indent="-6350" eaLnBrk="1" hangingPunct="1"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Variance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is the average squared deviation from the </a:t>
            </a:r>
            <a:r>
              <a:rPr lang="en-US" altLang="en-US" sz="2400" u="sng" dirty="0">
                <a:solidFill>
                  <a:srgbClr val="002060"/>
                </a:solidFill>
              </a:rPr>
              <a:t>mean</a:t>
            </a:r>
            <a:r>
              <a:rPr lang="en-US" altLang="en-US" sz="2400" dirty="0"/>
              <a:t> of a set of data. It is used to find the </a:t>
            </a:r>
            <a:r>
              <a:rPr lang="en-US" altLang="en-US" sz="2400" b="1" dirty="0">
                <a:solidFill>
                  <a:srgbClr val="C00000"/>
                </a:solidFill>
              </a:rPr>
              <a:t>standard deviation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8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/>
          <p:cNvCxnSpPr>
            <a:endCxn id="22" idx="0"/>
          </p:cNvCxnSpPr>
          <p:nvPr/>
        </p:nvCxnSpPr>
        <p:spPr>
          <a:xfrm rot="16200000" flipH="1">
            <a:off x="4267200" y="2971800"/>
            <a:ext cx="914400" cy="457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4800" y="24384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2" idx="6"/>
            <a:endCxn id="19" idx="2"/>
          </p:cNvCxnSpPr>
          <p:nvPr/>
        </p:nvCxnSpPr>
        <p:spPr>
          <a:xfrm>
            <a:off x="5105400" y="3581400"/>
            <a:ext cx="152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4762500" y="4024993"/>
            <a:ext cx="914400" cy="76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1965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94564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4648200" y="4495801"/>
            <a:ext cx="1143000" cy="4327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81600" y="45121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9492" y="4355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2"/>
          </p:cNvCxnSpPr>
          <p:nvPr/>
        </p:nvCxnSpPr>
        <p:spPr>
          <a:xfrm>
            <a:off x="3962400" y="3581400"/>
            <a:ext cx="838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1965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94564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4648200" y="4495801"/>
            <a:ext cx="1143000" cy="4327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81600" y="45121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9492" y="4355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16200000" flipV="1">
            <a:off x="3619500" y="3009900"/>
            <a:ext cx="1066800" cy="76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338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24400" y="220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Bracket 32"/>
          <p:cNvSpPr/>
          <p:nvPr/>
        </p:nvSpPr>
        <p:spPr>
          <a:xfrm>
            <a:off x="3657600" y="2121933"/>
            <a:ext cx="1466850" cy="432707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67200" y="21382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2"/>
          </p:cNvCxnSpPr>
          <p:nvPr/>
        </p:nvCxnSpPr>
        <p:spPr>
          <a:xfrm>
            <a:off x="3962400" y="3581400"/>
            <a:ext cx="838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3"/>
          <p:cNvGrpSpPr/>
          <p:nvPr/>
        </p:nvGrpSpPr>
        <p:grpSpPr>
          <a:xfrm>
            <a:off x="533400" y="4538773"/>
            <a:ext cx="7924800" cy="1100027"/>
            <a:chOff x="152400" y="4538773"/>
            <a:chExt cx="7924800" cy="1100027"/>
          </a:xfrm>
        </p:grpSpPr>
        <p:grpSp>
          <p:nvGrpSpPr>
            <p:cNvPr id="4" name="Group 22"/>
            <p:cNvGrpSpPr/>
            <p:nvPr/>
          </p:nvGrpSpPr>
          <p:grpSpPr>
            <a:xfrm>
              <a:off x="1499555" y="4572000"/>
              <a:ext cx="6577645" cy="990600"/>
              <a:chOff x="914400" y="4259036"/>
              <a:chExt cx="6577645" cy="9906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819650" y="4572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94564" y="4648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uble Bracket 27"/>
              <p:cNvSpPr/>
              <p:nvPr/>
            </p:nvSpPr>
            <p:spPr>
              <a:xfrm>
                <a:off x="4648200" y="4495801"/>
                <a:ext cx="1143000" cy="432707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81600" y="4512128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-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739492" y="43550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2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20047" y="466452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10647" y="4588328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uble Bracket 32"/>
              <p:cNvSpPr/>
              <p:nvPr/>
            </p:nvSpPr>
            <p:spPr>
              <a:xfrm>
                <a:off x="2243847" y="4500461"/>
                <a:ext cx="1466850" cy="432707"/>
              </a:xfrm>
              <a:prstGeom prst="bracketPair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53447" y="4516788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-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691647" y="435972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2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14800" y="44958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+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28800" y="4512128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+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43654" y="450396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+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14882" y="44958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………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14400" y="4490748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</a:rPr>
                  <a:t>………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Double Bracket 4"/>
              <p:cNvSpPr/>
              <p:nvPr/>
            </p:nvSpPr>
            <p:spPr>
              <a:xfrm>
                <a:off x="957944" y="4259036"/>
                <a:ext cx="6477000" cy="990600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85800" y="453877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2400" y="4992469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 smtClean="0">
                  <a:solidFill>
                    <a:srgbClr val="C00000"/>
                  </a:solidFill>
                </a:rPr>
                <a:t>No. of Data</a:t>
              </a:r>
            </a:p>
            <a:p>
              <a:pPr algn="ctr"/>
              <a:r>
                <a:rPr lang="en-IN" dirty="0" smtClean="0">
                  <a:solidFill>
                    <a:srgbClr val="C00000"/>
                  </a:solidFill>
                </a:rPr>
                <a:t>Points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" y="4755705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C00000"/>
                  </a:solidFill>
                </a:rPr>
                <a:t>----------------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6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SimSun" pitchFamily="2" charset="-122"/>
              </a:rPr>
              <a:t>Variance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772400" cy="4191000"/>
          </a:xfrm>
          <a:noFill/>
          <a:ln/>
        </p:spPr>
        <p:txBody>
          <a:bodyPr/>
          <a:lstStyle/>
          <a:p>
            <a:r>
              <a:rPr lang="en-US" altLang="zh-CN" dirty="0">
                <a:ea typeface="SimSun" pitchFamily="2" charset="-122"/>
              </a:rPr>
              <a:t>Find the mean</a:t>
            </a:r>
          </a:p>
          <a:p>
            <a:r>
              <a:rPr lang="en-US" altLang="zh-CN" dirty="0">
                <a:ea typeface="SimSun" pitchFamily="2" charset="-122"/>
              </a:rPr>
              <a:t>Find the deviation of each value from the mean</a:t>
            </a:r>
          </a:p>
          <a:p>
            <a:r>
              <a:rPr lang="en-US" altLang="zh-CN" dirty="0">
                <a:ea typeface="SimSun" pitchFamily="2" charset="-122"/>
              </a:rPr>
              <a:t>Square the deviations</a:t>
            </a:r>
          </a:p>
          <a:p>
            <a:r>
              <a:rPr lang="en-US" altLang="zh-CN" dirty="0">
                <a:ea typeface="SimSun" pitchFamily="2" charset="-122"/>
              </a:rPr>
              <a:t>Sum the squared deviations</a:t>
            </a:r>
          </a:p>
          <a:p>
            <a:r>
              <a:rPr lang="en-US" altLang="zh-CN" dirty="0">
                <a:ea typeface="SimSun" pitchFamily="2" charset="-122"/>
              </a:rPr>
              <a:t>Divide the sum by 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endParaRPr lang="en-US" altLang="zh-CN" i="1" dirty="0">
              <a:ea typeface="SimSun" pitchFamily="2" charset="-122"/>
            </a:endParaRP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altLang="zh-CN" i="1" dirty="0">
                <a:ea typeface="SimSun" pitchFamily="2" charset="-122"/>
              </a:rPr>
              <a:t>(gives typical </a:t>
            </a:r>
            <a:r>
              <a:rPr lang="en-US" altLang="zh-CN" i="1" u="sng" dirty="0">
                <a:ea typeface="SimSun" pitchFamily="2" charset="-122"/>
              </a:rPr>
              <a:t>squared deviation</a:t>
            </a:r>
            <a:r>
              <a:rPr lang="en-US" altLang="zh-CN" i="1" dirty="0">
                <a:ea typeface="SimSun" pitchFamily="2" charset="-122"/>
              </a:rPr>
              <a:t> from mean)</a:t>
            </a:r>
          </a:p>
        </p:txBody>
      </p:sp>
    </p:spTree>
    <p:extLst>
      <p:ext uri="{BB962C8B-B14F-4D97-AF65-F5344CB8AC3E}">
        <p14:creationId xmlns:p14="http://schemas.microsoft.com/office/powerpoint/2010/main" val="3704364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SimSun" pitchFamily="2" charset="-122"/>
              </a:rPr>
              <a:t>Variance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2514600"/>
                <a:ext cx="6019800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4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IN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sz="4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4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IN" sz="4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IN" sz="4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N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40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40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4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IN" sz="4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14600"/>
                <a:ext cx="6019800" cy="17726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065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SimSun" pitchFamily="2" charset="-122"/>
              </a:rPr>
              <a:t>Standard </a:t>
            </a:r>
            <a:r>
              <a:rPr lang="en-US" altLang="zh-CN" dirty="0" smtClean="0">
                <a:solidFill>
                  <a:srgbClr val="C00000"/>
                </a:solidFill>
                <a:ea typeface="SimSun" pitchFamily="2" charset="-122"/>
              </a:rPr>
              <a:t>Deviation</a:t>
            </a:r>
            <a:endParaRPr lang="en-US" altLang="zh-CN" sz="4000" i="1" dirty="0">
              <a:solidFill>
                <a:srgbClr val="C00000"/>
              </a:solidFill>
              <a:ea typeface="SimSun" pitchFamily="2" charset="-122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0104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[ standard deviation = square root of the variance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2286000"/>
                <a:ext cx="6019800" cy="2247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IN" sz="3600" i="1">
                          <a:latin typeface="Cambria Math"/>
                          <a:ea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IN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3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36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3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IN" sz="36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36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N" sz="36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36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IN" sz="3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IN" sz="3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6019800" cy="2247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25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Mathematical Tools (Recall)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4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 (2D)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 (2D)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 (2D)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 (2D)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Variance (2D)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08783" cy="4572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5400000">
            <a:off x="4267200" y="4419599"/>
            <a:ext cx="381000" cy="3886200"/>
          </a:xfrm>
          <a:prstGeom prst="rightBrace">
            <a:avLst>
              <a:gd name="adj1" fmla="val 40000"/>
              <a:gd name="adj2" fmla="val 526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0800000">
            <a:off x="1600199" y="2438400"/>
            <a:ext cx="381000" cy="3505200"/>
          </a:xfrm>
          <a:prstGeom prst="rightBrace">
            <a:avLst>
              <a:gd name="adj1" fmla="val 40000"/>
              <a:gd name="adj2" fmla="val 526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2895600"/>
            <a:ext cx="291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C00000"/>
                </a:solidFill>
              </a:rPr>
              <a:t>Variance doesn’t explore </a:t>
            </a:r>
          </a:p>
          <a:p>
            <a:pPr algn="ctr"/>
            <a:r>
              <a:rPr lang="en-IN" b="1" i="1" dirty="0" smtClean="0">
                <a:solidFill>
                  <a:srgbClr val="C00000"/>
                </a:solidFill>
              </a:rPr>
              <a:t>relationship between variables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81200"/>
                <a:ext cx="497419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Variance(x)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IN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IN" sz="28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I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4974190" cy="703013"/>
              </a:xfrm>
              <a:prstGeom prst="rect">
                <a:avLst/>
              </a:prstGeom>
              <a:blipFill rotWithShape="0">
                <a:blip r:embed="rId2"/>
                <a:stretch>
                  <a:fillRect l="-2577" b="-95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60010" y="2954587"/>
                <a:ext cx="543139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  <m:r>
                          <a:rPr lang="en-IN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10" y="2954587"/>
                <a:ext cx="5431390" cy="703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4249987"/>
                <a:ext cx="67818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  <m:r>
                          <a:rPr lang="en-IN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249987"/>
                <a:ext cx="6781800" cy="7030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5400" y="5316787"/>
                <a:ext cx="6781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d>
                      <m:dPr>
                        <m:ctrlPr>
                          <a:rPr lang="en-I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x</m:t>
                        </m:r>
                        <m:r>
                          <a:rPr lang="en-IN" sz="28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IN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I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IN" sz="2800" b="0" dirty="0" smtClean="0"/>
              </a:p>
              <a:p>
                <a:pPr marL="457200" indent="-45720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/>
                      </a:rPr>
                      <m:t>Covariance</m:t>
                    </m:r>
                    <m:d>
                      <m:dPr>
                        <m:ctrlPr>
                          <a:rPr lang="en-IN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/>
                          </a:rPr>
                          <m:t>x</m:t>
                        </m:r>
                        <m:r>
                          <a:rPr lang="en-IN" sz="2800">
                            <a:latin typeface="Cambria Math"/>
                          </a:rPr>
                          <m:t>,</m:t>
                        </m:r>
                        <m:r>
                          <a:rPr lang="en-IN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IN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sz="2800">
                        <a:latin typeface="Cambria Math"/>
                      </a:rPr>
                      <m:t>Covariance</m:t>
                    </m:r>
                    <m:d>
                      <m:dPr>
                        <m:ctrlPr>
                          <a:rPr lang="en-IN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/>
                          </a:rPr>
                          <m:t>y</m:t>
                        </m:r>
                        <m:r>
                          <a:rPr lang="en-IN" sz="28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316787"/>
                <a:ext cx="6781800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4" y="2667000"/>
            <a:ext cx="48070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1844" y="5228408"/>
            <a:ext cx="1084216" cy="746760"/>
            <a:chOff x="2781844" y="5228408"/>
            <a:chExt cx="1084216" cy="746760"/>
          </a:xfrm>
        </p:grpSpPr>
        <p:sp>
          <p:nvSpPr>
            <p:cNvPr id="4" name="Oval 3"/>
            <p:cNvSpPr/>
            <p:nvPr/>
          </p:nvSpPr>
          <p:spPr>
            <a:xfrm>
              <a:off x="3774620" y="5883728"/>
              <a:ext cx="91440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0"/>
            </p:cNvCxnSpPr>
            <p:nvPr/>
          </p:nvCxnSpPr>
          <p:spPr>
            <a:xfrm flipH="1" flipV="1">
              <a:off x="3814900" y="5301344"/>
              <a:ext cx="5440" cy="5823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5274128"/>
              <a:ext cx="990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81844" y="5228408"/>
              <a:ext cx="91440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13264" y="4305300"/>
            <a:ext cx="2264228" cy="1706336"/>
            <a:chOff x="2713264" y="4305300"/>
            <a:chExt cx="2264228" cy="1706336"/>
          </a:xfrm>
        </p:grpSpPr>
        <p:sp>
          <p:nvSpPr>
            <p:cNvPr id="6" name="5-Point Star 5"/>
            <p:cNvSpPr/>
            <p:nvPr/>
          </p:nvSpPr>
          <p:spPr>
            <a:xfrm>
              <a:off x="4748892" y="5783036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endCxn id="6" idx="0"/>
            </p:cNvCxnSpPr>
            <p:nvPr/>
          </p:nvCxnSpPr>
          <p:spPr>
            <a:xfrm>
              <a:off x="4863192" y="4419600"/>
              <a:ext cx="0" cy="1363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827564" y="4435928"/>
              <a:ext cx="19893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5-Point Star 23"/>
            <p:cNvSpPr/>
            <p:nvPr/>
          </p:nvSpPr>
          <p:spPr>
            <a:xfrm>
              <a:off x="2713264" y="43053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24418" y="4234934"/>
            <a:ext cx="2873746" cy="2277380"/>
            <a:chOff x="2224418" y="4234934"/>
            <a:chExt cx="2873746" cy="2277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636478" y="6142982"/>
                  <a:ext cx="4591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478" y="6142982"/>
                  <a:ext cx="45916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258784" y="5059920"/>
                  <a:ext cx="4608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784" y="5059920"/>
                  <a:ext cx="46083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718958" y="6134818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958" y="6134818"/>
                  <a:ext cx="37920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2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24418" y="4234934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418" y="4234934"/>
                  <a:ext cx="36978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82699" y="4343400"/>
            <a:ext cx="5323399" cy="2667000"/>
            <a:chOff x="782699" y="4343400"/>
            <a:chExt cx="5323399" cy="2667000"/>
          </a:xfrm>
        </p:grpSpPr>
        <p:sp>
          <p:nvSpPr>
            <p:cNvPr id="30" name="Left Brace 29"/>
            <p:cNvSpPr/>
            <p:nvPr/>
          </p:nvSpPr>
          <p:spPr>
            <a:xfrm>
              <a:off x="1932216" y="4343400"/>
              <a:ext cx="304800" cy="1009652"/>
            </a:xfrm>
            <a:prstGeom prst="leftBrace">
              <a:avLst>
                <a:gd name="adj1" fmla="val 4047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82699" y="4640036"/>
                  <a:ext cx="107875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lang="en-US" dirty="0" smtClean="0"/>
                    <a:t>&lt;0</a:t>
                  </a:r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99" y="4640036"/>
                  <a:ext cx="1078757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4717" r="-452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/>
                <p:cNvSpPr/>
                <p:nvPr/>
              </p:nvSpPr>
              <p:spPr>
                <a:xfrm>
                  <a:off x="5029200" y="6364069"/>
                  <a:ext cx="107689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dirty="0" smtClean="0"/>
                    <a:t>&lt;0</a:t>
                  </a:r>
                  <a:endParaRPr lang="en-US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6364069"/>
                  <a:ext cx="1076898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4717" r="-33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Left Brace 32"/>
            <p:cNvSpPr/>
            <p:nvPr/>
          </p:nvSpPr>
          <p:spPr>
            <a:xfrm rot="16200000">
              <a:off x="4205966" y="6134711"/>
              <a:ext cx="304800" cy="1009652"/>
            </a:xfrm>
            <a:prstGeom prst="leftBrace">
              <a:avLst>
                <a:gd name="adj1" fmla="val 4047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3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94908" y="3759380"/>
            <a:ext cx="2881234" cy="2203532"/>
            <a:chOff x="2794908" y="3759380"/>
            <a:chExt cx="2881234" cy="2203532"/>
          </a:xfrm>
        </p:grpSpPr>
        <p:sp>
          <p:nvSpPr>
            <p:cNvPr id="4" name="Oval 3"/>
            <p:cNvSpPr/>
            <p:nvPr/>
          </p:nvSpPr>
          <p:spPr>
            <a:xfrm>
              <a:off x="5554436" y="5871472"/>
              <a:ext cx="121706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605163" y="3801836"/>
              <a:ext cx="0" cy="20614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40628" y="3801836"/>
              <a:ext cx="275718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94908" y="3759380"/>
              <a:ext cx="91440" cy="9144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13264" y="4305300"/>
            <a:ext cx="2264228" cy="1706336"/>
            <a:chOff x="2713264" y="4305300"/>
            <a:chExt cx="2264228" cy="1706336"/>
          </a:xfrm>
        </p:grpSpPr>
        <p:sp>
          <p:nvSpPr>
            <p:cNvPr id="6" name="5-Point Star 5"/>
            <p:cNvSpPr/>
            <p:nvPr/>
          </p:nvSpPr>
          <p:spPr>
            <a:xfrm>
              <a:off x="4748892" y="5783036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endCxn id="6" idx="0"/>
            </p:cNvCxnSpPr>
            <p:nvPr/>
          </p:nvCxnSpPr>
          <p:spPr>
            <a:xfrm>
              <a:off x="4863192" y="4419600"/>
              <a:ext cx="0" cy="1363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827564" y="4435928"/>
              <a:ext cx="19893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5-Point Star 23"/>
            <p:cNvSpPr/>
            <p:nvPr/>
          </p:nvSpPr>
          <p:spPr>
            <a:xfrm>
              <a:off x="2713264" y="43053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46560" y="6104915"/>
                <a:ext cx="45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60" y="6104915"/>
                <a:ext cx="4591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42224" y="3666154"/>
                <a:ext cx="460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224" y="3666154"/>
                <a:ext cx="46083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18958" y="6134818"/>
                <a:ext cx="366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8" y="6134818"/>
                <a:ext cx="366382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24418" y="4234934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18" y="4234934"/>
                <a:ext cx="36978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>
            <a:off x="1937424" y="3679761"/>
            <a:ext cx="304800" cy="1009652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09600" y="3849469"/>
                <a:ext cx="11621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49469"/>
                <a:ext cx="1162113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4673" r="-52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947924" y="6151081"/>
                <a:ext cx="11570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24" y="6151081"/>
                <a:ext cx="1157048" cy="646331"/>
              </a:xfrm>
              <a:prstGeom prst="rect">
                <a:avLst/>
              </a:prstGeom>
              <a:blipFill rotWithShape="0">
                <a:blip r:embed="rId8"/>
                <a:stretch>
                  <a:fillRect t="-4717" r="-5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 rot="16200000">
            <a:off x="5125810" y="6040144"/>
            <a:ext cx="304800" cy="1009652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1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72835"/>
            <a:ext cx="8041440" cy="998765"/>
          </a:xfrm>
        </p:spPr>
        <p:txBody>
          <a:bodyPr/>
          <a:lstStyle/>
          <a:p>
            <a:r>
              <a:rPr lang="en-IN" sz="4300" dirty="0" smtClean="0">
                <a:solidFill>
                  <a:srgbClr val="C00000"/>
                </a:solidFill>
              </a:rPr>
              <a:t>Linear Independence</a:t>
            </a:r>
            <a:endParaRPr lang="en-US" sz="43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48492"/>
            <a:ext cx="8229600" cy="1143000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Different direction vectors are independent.</a:t>
            </a:r>
          </a:p>
          <a:p>
            <a:r>
              <a:rPr lang="en-IN" dirty="0" smtClean="0"/>
              <a:t>Parallel vectors are dependent. (+</a:t>
            </a:r>
            <a:r>
              <a:rPr lang="en-IN" dirty="0" err="1" smtClean="0"/>
              <a:t>ve</a:t>
            </a:r>
            <a:r>
              <a:rPr lang="en-IN" dirty="0" smtClean="0"/>
              <a:t>/-</a:t>
            </a:r>
            <a:r>
              <a:rPr lang="en-IN" dirty="0" err="1" smtClean="0"/>
              <a:t>ve</a:t>
            </a:r>
            <a:r>
              <a:rPr lang="en-IN" dirty="0" smtClean="0"/>
              <a:t> directions are parallel)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762000" y="2615292"/>
            <a:ext cx="7086600" cy="1956708"/>
            <a:chOff x="762000" y="2286000"/>
            <a:chExt cx="7086600" cy="1956708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" y="2286000"/>
              <a:ext cx="2133600" cy="1956708"/>
              <a:chOff x="762000" y="2386692"/>
              <a:chExt cx="2133600" cy="195670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200400" y="2286000"/>
              <a:ext cx="2133600" cy="1956708"/>
              <a:chOff x="762000" y="2386692"/>
              <a:chExt cx="2133600" cy="195670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715000" y="2286000"/>
              <a:ext cx="2133600" cy="1956708"/>
              <a:chOff x="762000" y="2386692"/>
              <a:chExt cx="2133600" cy="195670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1828800" y="2650672"/>
              <a:ext cx="381000" cy="5851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828800" y="3268436"/>
              <a:ext cx="609600" cy="61776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275364" y="2598964"/>
              <a:ext cx="228600" cy="64498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275364" y="2819400"/>
              <a:ext cx="830036" cy="41638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6172200" y="2598964"/>
              <a:ext cx="609600" cy="65314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6781800" y="2650672"/>
              <a:ext cx="533400" cy="60143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781800" y="3264354"/>
              <a:ext cx="266700" cy="62184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62000" y="4672692"/>
            <a:ext cx="7086600" cy="1956708"/>
            <a:chOff x="762000" y="4343400"/>
            <a:chExt cx="7086600" cy="1956708"/>
          </a:xfrm>
        </p:grpSpPr>
        <p:grpSp>
          <p:nvGrpSpPr>
            <p:cNvPr id="24" name="Group 23"/>
            <p:cNvGrpSpPr/>
            <p:nvPr/>
          </p:nvGrpSpPr>
          <p:grpSpPr>
            <a:xfrm>
              <a:off x="762000" y="4343400"/>
              <a:ext cx="2133600" cy="1956708"/>
              <a:chOff x="762000" y="2386692"/>
              <a:chExt cx="2133600" cy="195670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3200400" y="4343400"/>
              <a:ext cx="2133600" cy="1956708"/>
              <a:chOff x="762000" y="2386692"/>
              <a:chExt cx="2133600" cy="195670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715000" y="4343400"/>
              <a:ext cx="2133600" cy="1956708"/>
              <a:chOff x="762000" y="2386692"/>
              <a:chExt cx="2133600" cy="195670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762000" y="3352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828800" y="2386692"/>
                <a:ext cx="0" cy="19567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1820636" y="4944836"/>
              <a:ext cx="304800" cy="356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820636" y="4572000"/>
              <a:ext cx="617764" cy="737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267200" y="4572000"/>
              <a:ext cx="617764" cy="737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573236" y="5320812"/>
              <a:ext cx="685800" cy="81873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6781800" y="4571058"/>
              <a:ext cx="617764" cy="73750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096000" y="5309508"/>
              <a:ext cx="685800" cy="81873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789964" y="4961164"/>
              <a:ext cx="283806" cy="33881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4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19400" y="4449864"/>
            <a:ext cx="37338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33252" y="2955472"/>
            <a:ext cx="0" cy="29718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8602" y="3524250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&lt;0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02" y="3524250"/>
                <a:ext cx="1420261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4645" y="5116774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&lt;0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45" y="5116774"/>
                <a:ext cx="1420261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0438" y="5299501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38" y="5299501"/>
                <a:ext cx="1420261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4644" y="3200400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44" y="3200400"/>
                <a:ext cx="1420261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7-Point Star 15"/>
          <p:cNvSpPr/>
          <p:nvPr/>
        </p:nvSpPr>
        <p:spPr>
          <a:xfrm>
            <a:off x="228600" y="3662749"/>
            <a:ext cx="2133600" cy="191375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dirty="0" smtClean="0">
                <a:solidFill>
                  <a:schemeClr val="bg1"/>
                </a:solidFill>
              </a:rPr>
              <a:t>Positive </a:t>
            </a:r>
          </a:p>
          <a:p>
            <a:pPr algn="ctr"/>
            <a:r>
              <a:rPr lang="en-IN" sz="2000" i="1" dirty="0" smtClean="0">
                <a:solidFill>
                  <a:schemeClr val="bg1"/>
                </a:solidFill>
              </a:rPr>
              <a:t>Relation</a:t>
            </a:r>
            <a:endParaRPr lang="en-US" sz="20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9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9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0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91492" y="4283528"/>
            <a:ext cx="1856016" cy="1719944"/>
            <a:chOff x="2691492" y="4283528"/>
            <a:chExt cx="1856016" cy="17199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419600" y="4498848"/>
              <a:ext cx="0" cy="14447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819400" y="4419600"/>
              <a:ext cx="152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5-Point Star 8"/>
            <p:cNvSpPr/>
            <p:nvPr/>
          </p:nvSpPr>
          <p:spPr>
            <a:xfrm>
              <a:off x="4318908" y="577487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691492" y="4283528"/>
              <a:ext cx="228600" cy="23164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73680" y="3505200"/>
            <a:ext cx="1027068" cy="2459084"/>
            <a:chOff x="2773680" y="3505200"/>
            <a:chExt cx="1027068" cy="245908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717472" y="3513364"/>
              <a:ext cx="23943" cy="23758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709308" y="587284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73680" y="35052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6"/>
            </p:cNvCxnSpPr>
            <p:nvPr/>
          </p:nvCxnSpPr>
          <p:spPr>
            <a:xfrm>
              <a:off x="2865120" y="3550920"/>
              <a:ext cx="85235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eft Brace 18"/>
          <p:cNvSpPr/>
          <p:nvPr/>
        </p:nvSpPr>
        <p:spPr>
          <a:xfrm>
            <a:off x="2005692" y="3429000"/>
            <a:ext cx="228600" cy="1069848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2369" y="3352800"/>
                <a:ext cx="460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69" y="3352800"/>
                <a:ext cx="46083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2759" y="3733800"/>
                <a:ext cx="1162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0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59" y="3733800"/>
                <a:ext cx="11621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5789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81400" y="6003472"/>
                <a:ext cx="45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003472"/>
                <a:ext cx="45916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00600" y="6183868"/>
                <a:ext cx="1073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&lt;0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183868"/>
                <a:ext cx="107369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397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3941909" y="6023964"/>
            <a:ext cx="304800" cy="873417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9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91492" y="4283528"/>
            <a:ext cx="1856016" cy="1719944"/>
            <a:chOff x="2691492" y="4283528"/>
            <a:chExt cx="1856016" cy="17199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419600" y="4498848"/>
              <a:ext cx="0" cy="14447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819400" y="4419600"/>
              <a:ext cx="152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5-Point Star 8"/>
            <p:cNvSpPr/>
            <p:nvPr/>
          </p:nvSpPr>
          <p:spPr>
            <a:xfrm>
              <a:off x="4318908" y="577487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691492" y="4283528"/>
              <a:ext cx="228600" cy="23164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73680" y="4816928"/>
            <a:ext cx="2499360" cy="1147356"/>
            <a:chOff x="2773680" y="4816928"/>
            <a:chExt cx="2499360" cy="11473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225144" y="4876800"/>
              <a:ext cx="0" cy="1012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181600" y="587284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73680" y="481692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6"/>
            </p:cNvCxnSpPr>
            <p:nvPr/>
          </p:nvCxnSpPr>
          <p:spPr>
            <a:xfrm>
              <a:off x="2865120" y="4862648"/>
              <a:ext cx="23164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eft Brace 18"/>
          <p:cNvSpPr/>
          <p:nvPr/>
        </p:nvSpPr>
        <p:spPr>
          <a:xfrm>
            <a:off x="2057400" y="4267200"/>
            <a:ext cx="228600" cy="796616"/>
          </a:xfrm>
          <a:prstGeom prst="leftBrace">
            <a:avLst>
              <a:gd name="adj1" fmla="val 369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92177" y="4632262"/>
                <a:ext cx="460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77" y="4632262"/>
                <a:ext cx="46083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82" y="4201888"/>
                <a:ext cx="3697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2759" y="4507468"/>
                <a:ext cx="1078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&lt;0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59" y="4507468"/>
                <a:ext cx="1078757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3955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43458" y="6003472"/>
                <a:ext cx="45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58" y="6003472"/>
                <a:ext cx="45916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08" y="6038852"/>
                <a:ext cx="366382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67400" y="6260068"/>
                <a:ext cx="1073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&gt;0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260068"/>
                <a:ext cx="107369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397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4744891" y="6040291"/>
            <a:ext cx="304800" cy="873417"/>
          </a:xfrm>
          <a:prstGeom prst="leftBrace">
            <a:avLst>
              <a:gd name="adj1" fmla="val 404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6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  <a:ln w="22225">
            <a:noFill/>
            <a:prstDash val="dash"/>
          </a:ln>
        </p:spPr>
      </p:pic>
      <p:cxnSp>
        <p:nvCxnSpPr>
          <p:cNvPr id="6" name="Straight Connector 5"/>
          <p:cNvCxnSpPr/>
          <p:nvPr/>
        </p:nvCxnSpPr>
        <p:spPr>
          <a:xfrm>
            <a:off x="2822124" y="4419600"/>
            <a:ext cx="3731076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03272" y="2940502"/>
            <a:ext cx="0" cy="29718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83011" y="5065654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11" y="5065654"/>
                <a:ext cx="1420261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1963" y="3517258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&gt;0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963" y="3517258"/>
                <a:ext cx="1420261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4444" r="-413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53000" y="5204153"/>
                <a:ext cx="14202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IN" sz="1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&lt;0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204153"/>
                <a:ext cx="1420261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7-Point Star 22"/>
          <p:cNvSpPr/>
          <p:nvPr/>
        </p:nvSpPr>
        <p:spPr>
          <a:xfrm>
            <a:off x="228600" y="3662749"/>
            <a:ext cx="2133600" cy="191375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dirty="0" smtClean="0">
                <a:solidFill>
                  <a:schemeClr val="bg1"/>
                </a:solidFill>
              </a:rPr>
              <a:t>Negative </a:t>
            </a:r>
          </a:p>
          <a:p>
            <a:pPr algn="ctr"/>
            <a:r>
              <a:rPr lang="en-IN" sz="2000" i="1" dirty="0" smtClean="0">
                <a:solidFill>
                  <a:schemeClr val="bg1"/>
                </a:solidFill>
              </a:rPr>
              <a:t>Relation</a:t>
            </a:r>
            <a:endParaRPr lang="en-US" sz="20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5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670048"/>
            <a:ext cx="4807026" cy="3657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19400" y="4449864"/>
            <a:ext cx="37338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28508" y="2947308"/>
            <a:ext cx="0" cy="29718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15" y="2971800"/>
                <a:ext cx="1474827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4444" r="-413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7629" y="51054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29" y="5105400"/>
                <a:ext cx="1474827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4444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5243899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243899"/>
                <a:ext cx="1474827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73981" y="2971800"/>
                <a:ext cx="14748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IN" sz="1200" b="0" i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IN" sz="1200" dirty="0" smtClean="0">
                    <a:solidFill>
                      <a:srgbClr val="C00000"/>
                    </a:solidFill>
                  </a:rPr>
                  <a:t>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81" y="2971800"/>
                <a:ext cx="1474827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4444" r="-413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7-Point Star 13"/>
          <p:cNvSpPr/>
          <p:nvPr/>
        </p:nvSpPr>
        <p:spPr>
          <a:xfrm>
            <a:off x="228600" y="3662749"/>
            <a:ext cx="2133600" cy="191375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dirty="0" smtClean="0">
                <a:solidFill>
                  <a:schemeClr val="bg1"/>
                </a:solidFill>
              </a:rPr>
              <a:t>No </a:t>
            </a:r>
          </a:p>
          <a:p>
            <a:pPr algn="ctr"/>
            <a:r>
              <a:rPr lang="en-IN" sz="2000" i="1" dirty="0" smtClean="0">
                <a:solidFill>
                  <a:schemeClr val="bg1"/>
                </a:solidFill>
              </a:rPr>
              <a:t>Relation</a:t>
            </a:r>
            <a:endParaRPr lang="en-US" sz="20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Covariance</m:t>
                    </m:r>
                    <m:r>
                      <a:rPr lang="en-IN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x</m:t>
                    </m:r>
                    <m:r>
                      <a:rPr lang="en-IN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/>
                      </a:rPr>
                      <m:t>y</m:t>
                    </m:r>
                    <m:r>
                      <a:rPr lang="en-IN" sz="2800" b="0" i="0" smtClean="0">
                        <a:latin typeface="Cambria Math"/>
                      </a:rPr>
                      <m:t>)</m:t>
                    </m:r>
                    <m:r>
                      <a:rPr lang="en-I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>
                            <a:latin typeface="Cambria Math"/>
                          </a:rPr>
                          <m:t>𝑖</m:t>
                        </m:r>
                        <m:r>
                          <a:rPr lang="en-IN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)(</m:t>
                        </m:r>
                        <m:sSub>
                          <m:sSub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I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58000" cy="703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0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 Matrix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4542410"/>
                <a:ext cx="7685822" cy="1705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/>
                        </a:rPr>
                        <m:t>𝐶𝑜𝑣</m:t>
                      </m:r>
                      <m:r>
                        <a:rPr lang="en-IN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/>
                            </a:rPr>
                            <m:t>∑</m:t>
                          </m:r>
                        </m:e>
                      </m:d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42410"/>
                <a:ext cx="7685822" cy="17059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057400"/>
                <a:ext cx="9119804" cy="179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/>
                        </a:rPr>
                        <m:t>𝐶𝑜𝑣</m:t>
                      </m:r>
                      <m:r>
                        <a:rPr lang="en-IN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/>
                            </a:rPr>
                            <m:t>∑</m:t>
                          </m:r>
                        </m:e>
                      </m:d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 smtClean="0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𝑜𝑣</m:t>
                                            </m:r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7400"/>
                <a:ext cx="9119804" cy="17992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 Matrix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057400"/>
                <a:ext cx="9119804" cy="179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/>
                        </a:rPr>
                        <m:t>𝐶𝑜𝑣</m:t>
                      </m:r>
                      <m:r>
                        <a:rPr lang="en-IN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/>
                            </a:rPr>
                            <m:t>∑</m:t>
                          </m:r>
                        </m:e>
                      </m:d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 smtClean="0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𝑜𝑣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𝑜𝑣</m:t>
                                      </m:r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IN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8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𝑜𝑣</m:t>
                                            </m:r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8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8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2800" i="1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7400"/>
                <a:ext cx="9119804" cy="17992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599" y="4343400"/>
                <a:ext cx="8108245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sz="2400" dirty="0" smtClean="0"/>
                  <a:t>Diagonal elements are variances,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</a:rPr>
                      <m:t>Cov</m:t>
                    </m:r>
                    <m:r>
                      <a:rPr lang="en-IN" sz="2400" b="0" i="0" smtClean="0">
                        <a:latin typeface="Cambria Math"/>
                      </a:rPr>
                      <m:t>(</m:t>
                    </m:r>
                    <m:r>
                      <a:rPr lang="en-IN" sz="2400" b="0" i="1" smtClean="0">
                        <a:latin typeface="Cambria Math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</a:rPr>
                      <m:t>,</m:t>
                    </m:r>
                    <m:r>
                      <a:rPr lang="en-IN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N" sz="2400" dirty="0" smtClean="0"/>
                  <a:t>)=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I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400" dirty="0" smtClean="0"/>
                  <a:t>.</a:t>
                </a:r>
              </a:p>
              <a:p>
                <a:pPr marL="400050" indent="-4000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sz="2400" dirty="0" smtClean="0"/>
                  <a:t>Covariance Matrix is symmetric.</a:t>
                </a:r>
              </a:p>
              <a:p>
                <a:pPr marL="400050" indent="-4000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sz="2400" dirty="0" smtClean="0"/>
                  <a:t>It is a positive semi-definite matrix.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4343400"/>
                <a:ext cx="8108245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977" r="-150" b="-34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0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436563"/>
            <a:ext cx="8041440" cy="8207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Basis &amp; Orthonormal Bases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7014"/>
            <a:ext cx="7467600" cy="41602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Basis (or axes): frame of reference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4175125" y="2438400"/>
            <a:ext cx="4556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vs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31975"/>
            <a:ext cx="3259138" cy="2206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143000" y="2011362"/>
            <a:ext cx="2566988" cy="1874838"/>
            <a:chOff x="1143000" y="1828800"/>
            <a:chExt cx="2566988" cy="1874838"/>
          </a:xfrm>
        </p:grpSpPr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828800"/>
              <a:ext cx="2185988" cy="16732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143000" y="2362200"/>
              <a:ext cx="381000" cy="901575"/>
            </a:xfrm>
            <a:prstGeom prst="straightConnector1">
              <a:avLst/>
            </a:prstGeom>
            <a:ln>
              <a:solidFill>
                <a:srgbClr val="0808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971800" y="3187576"/>
              <a:ext cx="685800" cy="516062"/>
            </a:xfrm>
            <a:prstGeom prst="straightConnector1">
              <a:avLst/>
            </a:prstGeom>
            <a:ln>
              <a:solidFill>
                <a:srgbClr val="0808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H="1">
            <a:off x="6277769" y="2972531"/>
            <a:ext cx="685800" cy="516062"/>
          </a:xfrm>
          <a:prstGeom prst="straightConnector1">
            <a:avLst/>
          </a:prstGeom>
          <a:ln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66856" y="2316162"/>
            <a:ext cx="774420" cy="672698"/>
          </a:xfrm>
          <a:prstGeom prst="straightConnector1">
            <a:avLst/>
          </a:prstGeom>
          <a:ln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" y="4191000"/>
                <a:ext cx="2552430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2.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;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91000"/>
                <a:ext cx="2552430" cy="708143"/>
              </a:xfrm>
              <a:prstGeom prst="rect">
                <a:avLst/>
              </a:prstGeom>
              <a:blipFill rotWithShape="0">
                <a:blip r:embed="rId4"/>
                <a:stretch>
                  <a:fillRect r="-3103" b="-8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71800" y="4195871"/>
                <a:ext cx="2940357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−9.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6</m:t>
                    </m:r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195871"/>
                <a:ext cx="2940357" cy="708143"/>
              </a:xfrm>
              <a:prstGeom prst="rect">
                <a:avLst/>
              </a:prstGeom>
              <a:blipFill rotWithShape="0">
                <a:blip r:embed="rId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5791200" y="4549942"/>
            <a:ext cx="564843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24600" y="4191000"/>
                <a:ext cx="2769476" cy="101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is a set</a:t>
                </a:r>
              </a:p>
              <a:p>
                <a:r>
                  <a:rPr lang="en-IN" sz="2000" dirty="0" smtClean="0">
                    <a:solidFill>
                      <a:srgbClr val="002060"/>
                    </a:solidFill>
                  </a:rPr>
                  <a:t>of representative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 smtClean="0">
                    <a:solidFill>
                      <a:srgbClr val="002060"/>
                    </a:solidFill>
                  </a:rPr>
                  <a:t> 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191000"/>
                <a:ext cx="2769476" cy="1015919"/>
              </a:xfrm>
              <a:prstGeom prst="rect">
                <a:avLst/>
              </a:prstGeom>
              <a:blipFill rotWithShape="0">
                <a:blip r:embed="rId6"/>
                <a:stretch>
                  <a:fillRect l="-2423" r="-220" b="-10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400" y="5384881"/>
                <a:ext cx="2869825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;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84881"/>
                <a:ext cx="2869825" cy="708143"/>
              </a:xfrm>
              <a:prstGeom prst="rect">
                <a:avLst/>
              </a:prstGeom>
              <a:blipFill rotWithShape="0">
                <a:blip r:embed="rId7"/>
                <a:stretch>
                  <a:fillRect r="-425" b="-8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74643" y="5389752"/>
                <a:ext cx="316958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−3.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IN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IN" sz="24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643" y="5389752"/>
                <a:ext cx="3169586" cy="708143"/>
              </a:xfrm>
              <a:prstGeom prst="rect">
                <a:avLst/>
              </a:prstGeom>
              <a:blipFill rotWithShape="0">
                <a:blip r:embed="rId8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5912157" y="5791200"/>
            <a:ext cx="34530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00532" y="5359319"/>
            <a:ext cx="2950756" cy="1004251"/>
            <a:chOff x="6338552" y="5384881"/>
            <a:chExt cx="2950756" cy="1004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477000" y="5384881"/>
                  <a:ext cx="2812308" cy="708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rgbClr val="002060"/>
                      </a:solidFill>
                    </a:rPr>
                    <a:t> is another</a:t>
                  </a:r>
                  <a:r>
                    <a:rPr lang="en-IN" sz="2000" dirty="0" smtClean="0">
                      <a:solidFill>
                        <a:srgbClr val="002060"/>
                      </a:solidFill>
                    </a:rPr>
                    <a:t> </a:t>
                  </a: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5384881"/>
                  <a:ext cx="2812308" cy="7081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73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338552" y="6019800"/>
                  <a:ext cx="28054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Set </a:t>
                  </a:r>
                  <a:r>
                    <a:rPr lang="en-IN" dirty="0">
                      <a:solidFill>
                        <a:srgbClr val="002060"/>
                      </a:solidFill>
                    </a:rPr>
                    <a:t>of representative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8552" y="6019800"/>
                  <a:ext cx="28054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957" t="-8197" r="-3913" b="-2459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7741272" y="3684587"/>
            <a:ext cx="1250323" cy="1705165"/>
            <a:chOff x="7615865" y="3079109"/>
            <a:chExt cx="677366" cy="2310643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7615865" y="3502026"/>
              <a:ext cx="267290" cy="46983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7675376" y="3502025"/>
              <a:ext cx="207778" cy="188772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653312" y="3079109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ea typeface="宋体" pitchFamily="2" charset="-122"/>
                </a:rPr>
                <a:t>Basis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2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Covariance Matrix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1752600"/>
            <a:ext cx="7924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 smtClean="0"/>
              <a:t>Covariance is a real symmetric positive semi-definite matrix.</a:t>
            </a:r>
          </a:p>
          <a:p>
            <a:pPr marL="857250" lvl="1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sz="2400" dirty="0" smtClean="0"/>
              <a:t>All eigenvalues must be real</a:t>
            </a:r>
          </a:p>
          <a:p>
            <a:pPr marL="857250" lvl="1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sz="2400" dirty="0" smtClean="0"/>
              <a:t>Eigenvectors corresponding to different eigenvalues are orthogonal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All eigenvalues are greater than or equal to zero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IN" sz="2400" dirty="0"/>
              <a:t>Covariance matrix can be </a:t>
            </a:r>
            <a:r>
              <a:rPr lang="en-IN" sz="2400" dirty="0" err="1"/>
              <a:t>diagonalized</a:t>
            </a:r>
            <a:r>
              <a:rPr lang="en-IN" sz="2400" dirty="0"/>
              <a:t>, </a:t>
            </a:r>
            <a:endParaRPr lang="en-IN" sz="2400" dirty="0" smtClean="0"/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IN" sz="2400" dirty="0"/>
              <a:t>	</a:t>
            </a:r>
            <a:r>
              <a:rPr lang="en-IN" sz="2400" dirty="0" smtClean="0"/>
              <a:t>	i.e</a:t>
            </a:r>
            <a:r>
              <a:rPr lang="en-IN" sz="2400" dirty="0"/>
              <a:t>. </a:t>
            </a:r>
            <a:r>
              <a:rPr lang="en-IN" sz="2400" b="1" dirty="0" err="1" smtClean="0"/>
              <a:t>Cov</a:t>
            </a:r>
            <a:r>
              <a:rPr lang="en-IN" sz="2400" b="1" dirty="0" smtClean="0"/>
              <a:t> </a:t>
            </a:r>
            <a:r>
              <a:rPr lang="en-IN" sz="2400" b="1" dirty="0"/>
              <a:t>= PDP</a:t>
            </a:r>
            <a:r>
              <a:rPr lang="en-IN" sz="2400" b="1" baseline="30000" dirty="0"/>
              <a:t>T</a:t>
            </a:r>
            <a:r>
              <a:rPr lang="en-IN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46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Correlation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00" y="1752600"/>
            <a:ext cx="2599800" cy="1978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2517537" cy="1915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" y="1754611"/>
            <a:ext cx="2601163" cy="1979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733800"/>
            <a:ext cx="15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Positive relation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54596" y="3722588"/>
            <a:ext cx="16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Negative relation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3681049"/>
            <a:ext cx="113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No relation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9237" y="42672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 smtClean="0"/>
              <a:t>Covariance determines </a:t>
            </a:r>
            <a:r>
              <a:rPr lang="en-IN" dirty="0"/>
              <a:t>whether </a:t>
            </a:r>
            <a:r>
              <a:rPr lang="en-IN" dirty="0" smtClean="0"/>
              <a:t>relation is positive </a:t>
            </a:r>
            <a:r>
              <a:rPr lang="en-IN" dirty="0"/>
              <a:t>or </a:t>
            </a:r>
            <a:r>
              <a:rPr lang="en-IN" dirty="0" smtClean="0"/>
              <a:t>negative, </a:t>
            </a:r>
            <a:r>
              <a:rPr lang="en-IN" dirty="0"/>
              <a:t>but it was impossible to measure the </a:t>
            </a:r>
            <a:r>
              <a:rPr lang="en-IN" dirty="0">
                <a:solidFill>
                  <a:srgbClr val="C00000"/>
                </a:solidFill>
              </a:rPr>
              <a:t>degree</a:t>
            </a:r>
            <a:r>
              <a:rPr lang="en-IN" dirty="0"/>
              <a:t> to which the variables </a:t>
            </a:r>
            <a:r>
              <a:rPr lang="en-IN" dirty="0" smtClean="0"/>
              <a:t>are related.</a:t>
            </a:r>
            <a:endParaRPr lang="en-IN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 smtClean="0"/>
              <a:t>Correlation </a:t>
            </a:r>
            <a:r>
              <a:rPr lang="en-IN" dirty="0"/>
              <a:t>is another way to determine how two variables are related. </a:t>
            </a:r>
            <a:endParaRPr lang="en-IN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 smtClean="0"/>
              <a:t>In addition to whether </a:t>
            </a:r>
            <a:r>
              <a:rPr lang="en-IN" dirty="0"/>
              <a:t>variables are positively or </a:t>
            </a:r>
            <a:r>
              <a:rPr lang="en-IN" dirty="0" smtClean="0"/>
              <a:t>negatively </a:t>
            </a:r>
            <a:r>
              <a:rPr lang="en-IN" dirty="0"/>
              <a:t>related, correlation also tells </a:t>
            </a:r>
            <a:r>
              <a:rPr lang="en-IN" dirty="0" smtClean="0"/>
              <a:t>the </a:t>
            </a:r>
            <a:r>
              <a:rPr lang="en-IN" dirty="0">
                <a:solidFill>
                  <a:srgbClr val="C00000"/>
                </a:solidFill>
              </a:rPr>
              <a:t>degree </a:t>
            </a:r>
            <a:r>
              <a:rPr lang="en-IN" dirty="0"/>
              <a:t>to which the variables </a:t>
            </a:r>
            <a:r>
              <a:rPr lang="en-IN" dirty="0" smtClean="0"/>
              <a:t>are related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002060"/>
                </a:solidFill>
              </a:rPr>
              <a:t>Correlation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676400"/>
                <a:ext cx="7389202" cy="1093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r>
                        <a:rPr lang="en-IN" sz="2800" b="0" i="1" smtClean="0">
                          <a:latin typeface="Cambria Math"/>
                        </a:rPr>
                        <m:t>𝐶𝑜𝑟𝑟𝑒𝑙𝑎𝑡𝑖𝑜𝑛</m:t>
                      </m:r>
                      <m:r>
                        <a:rPr lang="en-IN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IN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/>
                            </a:rPr>
                            <m:t>𝑐𝑜𝑣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IN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800" b="0" i="1" smtClean="0">
                                  <a:latin typeface="Cambria Math"/>
                                </a:rPr>
                                <m:t>𝑣𝑎𝑟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IN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800" i="1">
                                  <a:latin typeface="Cambria Math"/>
                                </a:rPr>
                                <m:t>𝑣𝑎𝑟</m:t>
                              </m:r>
                              <m:r>
                                <a:rPr lang="en-IN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IN" sz="2800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>
                            <a:rPr lang="en-IN" sz="2800" b="0" i="1" smtClean="0">
                              <a:latin typeface="Cambria Math"/>
                            </a:rPr>
                            <m:t>.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76400"/>
                <a:ext cx="7389202" cy="10938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9695" y="3429000"/>
                <a:ext cx="4874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−1</m:t>
                      </m:r>
                      <m:r>
                        <a:rPr lang="en-IN" sz="2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N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𝐶𝑜𝑟𝑟𝑒𝑙𝑎𝑡𝑖𝑜𝑛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IN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≤+1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95" y="3429000"/>
                <a:ext cx="487454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" y="4724400"/>
            <a:ext cx="8170309" cy="17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Feature Extraction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2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76200"/>
            <a:ext cx="8041440" cy="108743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is feature </a:t>
            </a:r>
            <a:r>
              <a:rPr lang="en-US" dirty="0" smtClean="0">
                <a:solidFill>
                  <a:srgbClr val="002060"/>
                </a:solidFill>
              </a:rPr>
              <a:t>extraction?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195623"/>
              </p:ext>
            </p:extLst>
          </p:nvPr>
        </p:nvGraphicFramePr>
        <p:xfrm>
          <a:off x="5389562" y="4419600"/>
          <a:ext cx="1697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3" imgW="863280" imgH="228600" progId="Equation.3">
                  <p:embed/>
                </p:oleObj>
              </mc:Choice>
              <mc:Fallback>
                <p:oleObj name="Equation" r:id="rId3" imgW="8632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2" y="4419600"/>
                        <a:ext cx="1697038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19200"/>
            <a:ext cx="7848600" cy="4267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Feature </a:t>
            </a:r>
            <a:r>
              <a:rPr lang="en-US" dirty="0" smtClean="0">
                <a:latin typeface="Garamond" panose="02020404030301010803" pitchFamily="18" charset="0"/>
              </a:rPr>
              <a:t>extraction </a:t>
            </a:r>
            <a:r>
              <a:rPr lang="en-US" dirty="0">
                <a:latin typeface="Garamond" panose="02020404030301010803" pitchFamily="18" charset="0"/>
              </a:rPr>
              <a:t>refers to the mapping of the original high-dimensional data onto a lower-dimensional space.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Garamond" panose="02020404030301010803" pitchFamily="18" charset="0"/>
              </a:rPr>
              <a:t>Criterion for feature </a:t>
            </a:r>
            <a:r>
              <a:rPr lang="en-US" sz="2000" dirty="0" smtClean="0">
                <a:latin typeface="Garamond" panose="02020404030301010803" pitchFamily="18" charset="0"/>
              </a:rPr>
              <a:t>extraction can </a:t>
            </a:r>
            <a:r>
              <a:rPr lang="en-US" sz="2000" dirty="0">
                <a:latin typeface="Garamond" panose="02020404030301010803" pitchFamily="18" charset="0"/>
              </a:rPr>
              <a:t>be different based on different problem settings.</a:t>
            </a:r>
          </a:p>
          <a:p>
            <a:pPr lvl="2" algn="just">
              <a:lnSpc>
                <a:spcPct val="150000"/>
              </a:lnSpc>
            </a:pPr>
            <a:r>
              <a:rPr lang="en-US" sz="1800" u="sng" dirty="0">
                <a:latin typeface="Garamond" panose="02020404030301010803" pitchFamily="18" charset="0"/>
              </a:rPr>
              <a:t>Unsupervised setting</a:t>
            </a:r>
            <a:r>
              <a:rPr lang="en-US" sz="1800" dirty="0">
                <a:latin typeface="Garamond" panose="02020404030301010803" pitchFamily="18" charset="0"/>
              </a:rPr>
              <a:t>: minimize the information loss</a:t>
            </a:r>
          </a:p>
          <a:p>
            <a:pPr lvl="2" algn="just">
              <a:lnSpc>
                <a:spcPct val="150000"/>
              </a:lnSpc>
            </a:pPr>
            <a:r>
              <a:rPr lang="en-US" sz="1800" u="sng" dirty="0">
                <a:latin typeface="Garamond" panose="02020404030301010803" pitchFamily="18" charset="0"/>
              </a:rPr>
              <a:t>Supervised setting</a:t>
            </a:r>
            <a:r>
              <a:rPr lang="en-US" sz="1800" dirty="0">
                <a:latin typeface="Garamond" panose="02020404030301010803" pitchFamily="18" charset="0"/>
              </a:rPr>
              <a:t>: maximize the class discrimination</a:t>
            </a:r>
          </a:p>
          <a:p>
            <a:pPr lvl="2" algn="just">
              <a:lnSpc>
                <a:spcPct val="150000"/>
              </a:lnSpc>
            </a:pPr>
            <a:endParaRPr lang="en-US" sz="1800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Given a set of data points of </a:t>
            </a:r>
            <a:r>
              <a:rPr lang="en-US" dirty="0" smtClean="0">
                <a:latin typeface="Garamond" panose="02020404030301010803" pitchFamily="18" charset="0"/>
              </a:rPr>
              <a:t>m features</a:t>
            </a:r>
            <a:endParaRPr lang="en-US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dirty="0">
                <a:latin typeface="Garamond" panose="02020404030301010803" pitchFamily="18" charset="0"/>
              </a:rPr>
              <a:t>     Compute the linear transformation (projection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</a:p>
        </p:txBody>
      </p:sp>
      <p:graphicFrame>
        <p:nvGraphicFramePr>
          <p:cNvPr id="6150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97806184"/>
              </p:ext>
            </p:extLst>
          </p:nvPr>
        </p:nvGraphicFramePr>
        <p:xfrm>
          <a:off x="2422525" y="5656263"/>
          <a:ext cx="45259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Equation" r:id="rId5" imgW="2501640" imgH="241200" progId="Equation.3">
                  <p:embed/>
                </p:oleObj>
              </mc:Choice>
              <mc:Fallback>
                <p:oleObj name="Equation" r:id="rId5" imgW="25016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5656263"/>
                        <a:ext cx="4525963" cy="43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is feature </a:t>
            </a:r>
            <a:r>
              <a:rPr lang="en-US" dirty="0" smtClean="0">
                <a:solidFill>
                  <a:srgbClr val="002060"/>
                </a:solidFill>
              </a:rPr>
              <a:t>extraction?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402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728430"/>
              </p:ext>
            </p:extLst>
          </p:nvPr>
        </p:nvGraphicFramePr>
        <p:xfrm>
          <a:off x="7543800" y="4114800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51" name="Equation" r:id="rId3" imgW="533160" imgH="228600" progId="Equation.3">
                  <p:embed/>
                </p:oleObj>
              </mc:Choice>
              <mc:Fallback>
                <p:oleObj name="Equation" r:id="rId3" imgW="533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114800"/>
                        <a:ext cx="8890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04417428"/>
              </p:ext>
            </p:extLst>
          </p:nvPr>
        </p:nvGraphicFramePr>
        <p:xfrm>
          <a:off x="646113" y="4362450"/>
          <a:ext cx="1455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52" name="Equation" r:id="rId5" imgW="596880" imgH="203040" progId="Equation.3">
                  <p:embed/>
                </p:oleObj>
              </mc:Choice>
              <mc:Fallback>
                <p:oleObj name="Equation" r:id="rId5" imgW="596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362450"/>
                        <a:ext cx="14557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7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02924939"/>
              </p:ext>
            </p:extLst>
          </p:nvPr>
        </p:nvGraphicFramePr>
        <p:xfrm>
          <a:off x="3149600" y="5186363"/>
          <a:ext cx="952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53" name="Equation" r:id="rId7" imgW="520560" imgH="203040" progId="Equation.3">
                  <p:embed/>
                </p:oleObj>
              </mc:Choice>
              <mc:Fallback>
                <p:oleObj name="Equation" r:id="rId7" imgW="5205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186363"/>
                        <a:ext cx="952500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57200" y="3200400"/>
            <a:ext cx="2667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3581400" y="2286000"/>
            <a:ext cx="152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7772400" y="3124200"/>
            <a:ext cx="15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3962400" y="3429000"/>
            <a:ext cx="3657600" cy="304800"/>
          </a:xfrm>
          <a:prstGeom prst="rightArrow">
            <a:avLst>
              <a:gd name="adj1" fmla="val 50000"/>
              <a:gd name="adj2" fmla="val 300000"/>
            </a:avLst>
          </a:prstGeom>
          <a:solidFill>
            <a:srgbClr val="FB19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40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34036"/>
              </p:ext>
            </p:extLst>
          </p:nvPr>
        </p:nvGraphicFramePr>
        <p:xfrm>
          <a:off x="2300288" y="5867400"/>
          <a:ext cx="495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54" name="Equation" r:id="rId9" imgW="1828800" imgH="203040" progId="Equation.3">
                  <p:embed/>
                </p:oleObj>
              </mc:Choice>
              <mc:Fallback>
                <p:oleObj name="Equation" r:id="rId9" imgW="18288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5867400"/>
                        <a:ext cx="4953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3937000" y="2971800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Linear transformation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419100" y="1485900"/>
            <a:ext cx="162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Original data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5702300" y="153670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reduced data</a:t>
            </a:r>
          </a:p>
        </p:txBody>
      </p:sp>
      <p:sp>
        <p:nvSpPr>
          <p:cNvPr id="140302" name="Freeform 14"/>
          <p:cNvSpPr>
            <a:spLocks/>
          </p:cNvSpPr>
          <p:nvPr/>
        </p:nvSpPr>
        <p:spPr bwMode="auto">
          <a:xfrm>
            <a:off x="2014538" y="1627188"/>
            <a:ext cx="1497012" cy="155257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434" y="44"/>
              </a:cxn>
              <a:cxn ang="0">
                <a:pos x="534" y="77"/>
              </a:cxn>
              <a:cxn ang="0">
                <a:pos x="576" y="110"/>
              </a:cxn>
              <a:cxn ang="0">
                <a:pos x="676" y="194"/>
              </a:cxn>
              <a:cxn ang="0">
                <a:pos x="793" y="344"/>
              </a:cxn>
              <a:cxn ang="0">
                <a:pos x="835" y="419"/>
              </a:cxn>
              <a:cxn ang="0">
                <a:pos x="860" y="586"/>
              </a:cxn>
              <a:cxn ang="0">
                <a:pos x="910" y="753"/>
              </a:cxn>
              <a:cxn ang="0">
                <a:pos x="918" y="887"/>
              </a:cxn>
              <a:cxn ang="0">
                <a:pos x="943" y="978"/>
              </a:cxn>
            </a:cxnLst>
            <a:rect l="0" t="0" r="r" b="b"/>
            <a:pathLst>
              <a:path w="943" h="978">
                <a:moveTo>
                  <a:pt x="0" y="60"/>
                </a:moveTo>
                <a:cubicBezTo>
                  <a:pt x="125" y="0"/>
                  <a:pt x="331" y="41"/>
                  <a:pt x="434" y="44"/>
                </a:cubicBezTo>
                <a:cubicBezTo>
                  <a:pt x="467" y="55"/>
                  <a:pt x="501" y="66"/>
                  <a:pt x="534" y="77"/>
                </a:cubicBezTo>
                <a:cubicBezTo>
                  <a:pt x="573" y="134"/>
                  <a:pt x="527" y="78"/>
                  <a:pt x="576" y="110"/>
                </a:cubicBezTo>
                <a:cubicBezTo>
                  <a:pt x="610" y="133"/>
                  <a:pt x="644" y="167"/>
                  <a:pt x="676" y="194"/>
                </a:cubicBezTo>
                <a:cubicBezTo>
                  <a:pt x="725" y="235"/>
                  <a:pt x="748" y="299"/>
                  <a:pt x="793" y="344"/>
                </a:cubicBezTo>
                <a:cubicBezTo>
                  <a:pt x="802" y="371"/>
                  <a:pt x="835" y="419"/>
                  <a:pt x="835" y="419"/>
                </a:cubicBezTo>
                <a:cubicBezTo>
                  <a:pt x="862" y="505"/>
                  <a:pt x="816" y="353"/>
                  <a:pt x="860" y="586"/>
                </a:cubicBezTo>
                <a:cubicBezTo>
                  <a:pt x="871" y="643"/>
                  <a:pt x="890" y="698"/>
                  <a:pt x="910" y="753"/>
                </a:cubicBezTo>
                <a:cubicBezTo>
                  <a:pt x="913" y="798"/>
                  <a:pt x="914" y="842"/>
                  <a:pt x="918" y="887"/>
                </a:cubicBezTo>
                <a:cubicBezTo>
                  <a:pt x="921" y="918"/>
                  <a:pt x="943" y="947"/>
                  <a:pt x="943" y="97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0303" name="Freeform 15"/>
          <p:cNvSpPr>
            <a:spLocks/>
          </p:cNvSpPr>
          <p:nvPr/>
        </p:nvSpPr>
        <p:spPr bwMode="auto">
          <a:xfrm>
            <a:off x="6613525" y="1908175"/>
            <a:ext cx="1098550" cy="143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142"/>
              </a:cxn>
              <a:cxn ang="0">
                <a:pos x="158" y="242"/>
              </a:cxn>
              <a:cxn ang="0">
                <a:pos x="183" y="301"/>
              </a:cxn>
              <a:cxn ang="0">
                <a:pos x="208" y="317"/>
              </a:cxn>
              <a:cxn ang="0">
                <a:pos x="283" y="443"/>
              </a:cxn>
              <a:cxn ang="0">
                <a:pos x="317" y="493"/>
              </a:cxn>
              <a:cxn ang="0">
                <a:pos x="325" y="518"/>
              </a:cxn>
              <a:cxn ang="0">
                <a:pos x="392" y="593"/>
              </a:cxn>
              <a:cxn ang="0">
                <a:pos x="467" y="693"/>
              </a:cxn>
              <a:cxn ang="0">
                <a:pos x="559" y="818"/>
              </a:cxn>
              <a:cxn ang="0">
                <a:pos x="692" y="902"/>
              </a:cxn>
            </a:cxnLst>
            <a:rect l="0" t="0" r="r" b="b"/>
            <a:pathLst>
              <a:path w="692" h="902">
                <a:moveTo>
                  <a:pt x="0" y="0"/>
                </a:moveTo>
                <a:cubicBezTo>
                  <a:pt x="13" y="55"/>
                  <a:pt x="59" y="102"/>
                  <a:pt x="100" y="142"/>
                </a:cubicBezTo>
                <a:cubicBezTo>
                  <a:pt x="112" y="180"/>
                  <a:pt x="145" y="206"/>
                  <a:pt x="158" y="242"/>
                </a:cubicBezTo>
                <a:cubicBezTo>
                  <a:pt x="163" y="256"/>
                  <a:pt x="175" y="291"/>
                  <a:pt x="183" y="301"/>
                </a:cubicBezTo>
                <a:cubicBezTo>
                  <a:pt x="189" y="309"/>
                  <a:pt x="200" y="312"/>
                  <a:pt x="208" y="317"/>
                </a:cubicBezTo>
                <a:cubicBezTo>
                  <a:pt x="225" y="364"/>
                  <a:pt x="248" y="407"/>
                  <a:pt x="283" y="443"/>
                </a:cubicBezTo>
                <a:cubicBezTo>
                  <a:pt x="306" y="506"/>
                  <a:pt x="273" y="426"/>
                  <a:pt x="317" y="493"/>
                </a:cubicBezTo>
                <a:cubicBezTo>
                  <a:pt x="322" y="500"/>
                  <a:pt x="320" y="511"/>
                  <a:pt x="325" y="518"/>
                </a:cubicBezTo>
                <a:cubicBezTo>
                  <a:pt x="342" y="544"/>
                  <a:pt x="372" y="569"/>
                  <a:pt x="392" y="593"/>
                </a:cubicBezTo>
                <a:cubicBezTo>
                  <a:pt x="422" y="628"/>
                  <a:pt x="427" y="666"/>
                  <a:pt x="467" y="693"/>
                </a:cubicBezTo>
                <a:cubicBezTo>
                  <a:pt x="492" y="731"/>
                  <a:pt x="521" y="792"/>
                  <a:pt x="559" y="818"/>
                </a:cubicBezTo>
                <a:cubicBezTo>
                  <a:pt x="593" y="868"/>
                  <a:pt x="654" y="862"/>
                  <a:pt x="692" y="90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High-dimensional data in computer vision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95487"/>
            <a:ext cx="3124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19287"/>
            <a:ext cx="283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752600" y="6186487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Face images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867400" y="6186487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Handwritten digits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Principal Component Analysis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2637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Example of  a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38612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Garamond" panose="02020404030301010803" pitchFamily="18" charset="0"/>
              </a:rPr>
              <a:t>We collected </a:t>
            </a:r>
            <a:r>
              <a:rPr lang="en-IN" i="1" dirty="0">
                <a:latin typeface="Garamond" panose="02020404030301010803" pitchFamily="18" charset="0"/>
              </a:rPr>
              <a:t>m </a:t>
            </a:r>
            <a:r>
              <a:rPr lang="en-IN" i="1" dirty="0" smtClean="0">
                <a:latin typeface="Garamond" panose="02020404030301010803" pitchFamily="18" charset="0"/>
              </a:rPr>
              <a:t>features </a:t>
            </a:r>
            <a:r>
              <a:rPr lang="en-IN" i="1" dirty="0">
                <a:latin typeface="Garamond" panose="02020404030301010803" pitchFamily="18" charset="0"/>
              </a:rPr>
              <a:t>about 100 students:</a:t>
            </a:r>
          </a:p>
          <a:p>
            <a:pPr lvl="1" algn="just">
              <a:buFont typeface="Cambria" panose="02040503050406030204" pitchFamily="18" charset="0"/>
              <a:buChar char="⎻"/>
            </a:pPr>
            <a:r>
              <a:rPr lang="en-IN" dirty="0" smtClean="0">
                <a:latin typeface="Garamond" panose="02020404030301010803" pitchFamily="18" charset="0"/>
              </a:rPr>
              <a:t>Height</a:t>
            </a:r>
            <a:endParaRPr lang="en-IN" dirty="0">
              <a:latin typeface="Garamond" panose="02020404030301010803" pitchFamily="18" charset="0"/>
            </a:endParaRPr>
          </a:p>
          <a:p>
            <a:pPr lvl="1" algn="just">
              <a:buFont typeface="Cambria" panose="02040503050406030204" pitchFamily="18" charset="0"/>
              <a:buChar char="⎻"/>
            </a:pPr>
            <a:r>
              <a:rPr lang="en-IN" dirty="0" smtClean="0">
                <a:latin typeface="Garamond" panose="02020404030301010803" pitchFamily="18" charset="0"/>
              </a:rPr>
              <a:t>Weight</a:t>
            </a:r>
            <a:endParaRPr lang="en-IN" dirty="0">
              <a:latin typeface="Garamond" panose="02020404030301010803" pitchFamily="18" charset="0"/>
            </a:endParaRPr>
          </a:p>
          <a:p>
            <a:pPr lvl="1" algn="just">
              <a:buFont typeface="Cambria" panose="02040503050406030204" pitchFamily="18" charset="0"/>
              <a:buChar char="⎻"/>
            </a:pPr>
            <a:r>
              <a:rPr lang="en-IN" dirty="0" smtClean="0">
                <a:latin typeface="Garamond" panose="02020404030301010803" pitchFamily="18" charset="0"/>
              </a:rPr>
              <a:t>Hair </a:t>
            </a:r>
            <a:r>
              <a:rPr lang="en-IN" dirty="0" err="1" smtClean="0">
                <a:latin typeface="Garamond" panose="02020404030301010803" pitchFamily="18" charset="0"/>
              </a:rPr>
              <a:t>color</a:t>
            </a:r>
            <a:endParaRPr lang="en-IN" dirty="0">
              <a:latin typeface="Garamond" panose="02020404030301010803" pitchFamily="18" charset="0"/>
            </a:endParaRPr>
          </a:p>
          <a:p>
            <a:pPr lvl="1" algn="just">
              <a:buFont typeface="Cambria" panose="02040503050406030204" pitchFamily="18" charset="0"/>
              <a:buChar char="⎻"/>
            </a:pPr>
            <a:r>
              <a:rPr lang="en-IN" dirty="0" smtClean="0">
                <a:latin typeface="Garamond" panose="02020404030301010803" pitchFamily="18" charset="0"/>
              </a:rPr>
              <a:t>Average grade</a:t>
            </a:r>
          </a:p>
          <a:p>
            <a:pPr lvl="1" algn="just">
              <a:buFont typeface="Cambria" panose="02040503050406030204" pitchFamily="18" charset="0"/>
              <a:buChar char="⎻"/>
            </a:pPr>
            <a:r>
              <a:rPr lang="en-IN" dirty="0" smtClean="0">
                <a:latin typeface="Garamond" panose="02020404030301010803" pitchFamily="18" charset="0"/>
              </a:rPr>
              <a:t>…..</a:t>
            </a:r>
          </a:p>
          <a:p>
            <a:pPr marL="0" indent="0" algn="just">
              <a:buNone/>
            </a:pPr>
            <a:r>
              <a:rPr lang="en-IN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en-IN" dirty="0" smtClean="0">
                <a:latin typeface="Garamond" panose="02020404030301010803" pitchFamily="18" charset="0"/>
              </a:rPr>
              <a:t>We </a:t>
            </a:r>
            <a:r>
              <a:rPr lang="en-IN" dirty="0">
                <a:latin typeface="Garamond" panose="02020404030301010803" pitchFamily="18" charset="0"/>
              </a:rPr>
              <a:t>want to find the most important </a:t>
            </a:r>
            <a:r>
              <a:rPr lang="en-IN" dirty="0" smtClean="0">
                <a:latin typeface="Garamond" panose="02020404030301010803" pitchFamily="18" charset="0"/>
              </a:rPr>
              <a:t>features </a:t>
            </a:r>
            <a:r>
              <a:rPr lang="en-IN" dirty="0">
                <a:latin typeface="Garamond" panose="02020404030301010803" pitchFamily="18" charset="0"/>
              </a:rPr>
              <a:t>that</a:t>
            </a:r>
          </a:p>
          <a:p>
            <a:pPr marL="0" indent="0" algn="just">
              <a:buNone/>
            </a:pPr>
            <a:r>
              <a:rPr lang="en-IN" dirty="0">
                <a:latin typeface="Garamond" panose="02020404030301010803" pitchFamily="18" charset="0"/>
              </a:rPr>
              <a:t>best describe a student.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123" y="2590800"/>
            <a:ext cx="2572920" cy="24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2637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Example of  a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38388"/>
            <a:ext cx="4953000" cy="45148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300" dirty="0">
                <a:latin typeface="Garamond" panose="02020404030301010803" pitchFamily="18" charset="0"/>
              </a:rPr>
              <a:t>Each student has a vector of  </a:t>
            </a:r>
            <a:r>
              <a:rPr lang="en-IN" sz="2300" dirty="0" smtClean="0">
                <a:latin typeface="Garamond" panose="02020404030301010803" pitchFamily="18" charset="0"/>
              </a:rPr>
              <a:t>data which </a:t>
            </a:r>
            <a:r>
              <a:rPr lang="en-IN" sz="2300" dirty="0">
                <a:latin typeface="Garamond" panose="02020404030301010803" pitchFamily="18" charset="0"/>
              </a:rPr>
              <a:t>describes him of  length </a:t>
            </a:r>
            <a:r>
              <a:rPr lang="en-IN" sz="2300" i="1" dirty="0">
                <a:latin typeface="Garamond" panose="02020404030301010803" pitchFamily="18" charset="0"/>
              </a:rPr>
              <a:t>m:</a:t>
            </a:r>
          </a:p>
          <a:p>
            <a:pPr lvl="1" algn="just">
              <a:lnSpc>
                <a:spcPct val="150000"/>
              </a:lnSpc>
              <a:buFont typeface="Cambria" panose="02040503050406030204" pitchFamily="18" charset="0"/>
              <a:buChar char="‒"/>
            </a:pPr>
            <a:r>
              <a:rPr lang="en-IN" sz="2300" dirty="0" smtClean="0">
                <a:latin typeface="Garamond" panose="02020404030301010803" pitchFamily="18" charset="0"/>
              </a:rPr>
              <a:t>(180,70</a:t>
            </a:r>
            <a:r>
              <a:rPr lang="en-IN" sz="2300" dirty="0">
                <a:latin typeface="Garamond" panose="02020404030301010803" pitchFamily="18" charset="0"/>
              </a:rPr>
              <a:t>,’purple’,84,…)</a:t>
            </a:r>
          </a:p>
          <a:p>
            <a:pPr algn="just">
              <a:lnSpc>
                <a:spcPct val="150000"/>
              </a:lnSpc>
            </a:pPr>
            <a:r>
              <a:rPr lang="en-IN" sz="2300" dirty="0" smtClean="0">
                <a:latin typeface="Garamond" panose="02020404030301010803" pitchFamily="18" charset="0"/>
              </a:rPr>
              <a:t>We </a:t>
            </a:r>
            <a:r>
              <a:rPr lang="en-IN" sz="2300" dirty="0">
                <a:latin typeface="Garamond" panose="02020404030301010803" pitchFamily="18" charset="0"/>
              </a:rPr>
              <a:t>have </a:t>
            </a:r>
            <a:r>
              <a:rPr lang="en-IN" sz="2300" i="1" dirty="0">
                <a:latin typeface="Garamond" panose="02020404030301010803" pitchFamily="18" charset="0"/>
              </a:rPr>
              <a:t>n = 100 such </a:t>
            </a:r>
            <a:r>
              <a:rPr lang="en-IN" sz="2300" i="1" dirty="0" smtClean="0">
                <a:latin typeface="Garamond" panose="02020404030301010803" pitchFamily="18" charset="0"/>
              </a:rPr>
              <a:t>vectors. </a:t>
            </a:r>
            <a:r>
              <a:rPr lang="en-IN" sz="2300" dirty="0" smtClean="0">
                <a:latin typeface="Garamond" panose="02020404030301010803" pitchFamily="18" charset="0"/>
              </a:rPr>
              <a:t>Let’s </a:t>
            </a:r>
            <a:r>
              <a:rPr lang="en-IN" sz="2300" dirty="0">
                <a:latin typeface="Garamond" panose="02020404030301010803" pitchFamily="18" charset="0"/>
              </a:rPr>
              <a:t>put them in one matrix, </a:t>
            </a:r>
            <a:r>
              <a:rPr lang="en-IN" sz="2300" dirty="0" smtClean="0">
                <a:latin typeface="Garamond" panose="02020404030301010803" pitchFamily="18" charset="0"/>
              </a:rPr>
              <a:t>where </a:t>
            </a:r>
            <a:r>
              <a:rPr lang="en-IN" sz="2300" dirty="0">
                <a:latin typeface="Garamond" panose="02020404030301010803" pitchFamily="18" charset="0"/>
              </a:rPr>
              <a:t>each column is </a:t>
            </a:r>
            <a:r>
              <a:rPr lang="en-IN" sz="2300" dirty="0" smtClean="0">
                <a:latin typeface="Garamond" panose="02020404030301010803" pitchFamily="18" charset="0"/>
              </a:rPr>
              <a:t>one student </a:t>
            </a:r>
            <a:r>
              <a:rPr lang="en-IN" sz="2300" dirty="0">
                <a:latin typeface="Garamond" panose="02020404030301010803" pitchFamily="18" charset="0"/>
              </a:rPr>
              <a:t>vector. </a:t>
            </a:r>
            <a:endParaRPr lang="en-IN" sz="2300" dirty="0" smtClean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300" dirty="0" smtClean="0">
                <a:latin typeface="Garamond" panose="02020404030301010803" pitchFamily="18" charset="0"/>
              </a:rPr>
              <a:t>So </a:t>
            </a:r>
            <a:r>
              <a:rPr lang="en-IN" sz="2300" dirty="0">
                <a:latin typeface="Garamond" panose="02020404030301010803" pitchFamily="18" charset="0"/>
              </a:rPr>
              <a:t>we have a </a:t>
            </a:r>
            <a:r>
              <a:rPr lang="en-IN" sz="2300" i="1" dirty="0" err="1" smtClean="0">
                <a:latin typeface="Garamond" panose="02020404030301010803" pitchFamily="18" charset="0"/>
              </a:rPr>
              <a:t>mxn</a:t>
            </a:r>
            <a:r>
              <a:rPr lang="en-IN" sz="2300" i="1" dirty="0" smtClean="0">
                <a:latin typeface="Garamond" panose="02020404030301010803" pitchFamily="18" charset="0"/>
              </a:rPr>
              <a:t> </a:t>
            </a:r>
            <a:r>
              <a:rPr lang="en-IN" sz="2300" i="1" dirty="0">
                <a:latin typeface="Garamond" panose="02020404030301010803" pitchFamily="18" charset="0"/>
              </a:rPr>
              <a:t>matrix. </a:t>
            </a:r>
            <a:r>
              <a:rPr lang="en-IN" sz="2300" i="1" dirty="0" smtClean="0">
                <a:latin typeface="Garamond" panose="02020404030301010803" pitchFamily="18" charset="0"/>
              </a:rPr>
              <a:t>This </a:t>
            </a:r>
            <a:r>
              <a:rPr lang="en-IN" sz="2300" dirty="0" smtClean="0">
                <a:latin typeface="Garamond" panose="02020404030301010803" pitchFamily="18" charset="0"/>
              </a:rPr>
              <a:t>will </a:t>
            </a:r>
            <a:r>
              <a:rPr lang="en-IN" sz="2300" dirty="0">
                <a:latin typeface="Garamond" panose="02020404030301010803" pitchFamily="18" charset="0"/>
              </a:rPr>
              <a:t>be the input of  our problem.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123" y="2590800"/>
            <a:ext cx="2572920" cy="24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436563"/>
            <a:ext cx="8041440" cy="8207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Basis &amp; Orthonormal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77005" y="1981200"/>
                <a:ext cx="3877793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2.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IN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IN" sz="20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;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05" y="1981200"/>
                <a:ext cx="3877793" cy="605550"/>
              </a:xfrm>
              <a:prstGeom prst="rect">
                <a:avLst/>
              </a:prstGeom>
              <a:blipFill rotWithShape="0">
                <a:blip r:embed="rId2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37590" y="3203584"/>
                <a:ext cx="4497642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−9.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r>
                        <a:rPr lang="en-IN" sz="200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2060"/>
                          </a:solidFill>
                        </a:rPr>
                        <m:t>;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590" y="3203584"/>
                <a:ext cx="4497642" cy="605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81200" y="4390360"/>
                <a:ext cx="4554773" cy="677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N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IN" sz="200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IN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/7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4/7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390360"/>
                <a:ext cx="4554773" cy="6778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00200" y="5380960"/>
                <a:ext cx="4882362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−3.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IN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IN" sz="200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2060"/>
                          </a:solidFill>
                        </a:rPr>
                        <m:t>;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380960"/>
                <a:ext cx="4882362" cy="6055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407098" y="3801347"/>
            <a:ext cx="3127302" cy="694453"/>
            <a:chOff x="5407098" y="3801347"/>
            <a:chExt cx="3127302" cy="694453"/>
          </a:xfrm>
        </p:grpSpPr>
        <p:grpSp>
          <p:nvGrpSpPr>
            <p:cNvPr id="10" name="Group 9"/>
            <p:cNvGrpSpPr/>
            <p:nvPr/>
          </p:nvGrpSpPr>
          <p:grpSpPr>
            <a:xfrm>
              <a:off x="5486400" y="3923867"/>
              <a:ext cx="3048000" cy="571933"/>
              <a:chOff x="5486400" y="3923867"/>
              <a:chExt cx="3048000" cy="571933"/>
            </a:xfrm>
          </p:grpSpPr>
          <p:cxnSp>
            <p:nvCxnSpPr>
              <p:cNvPr id="5" name="Straight Arrow Connector 4"/>
              <p:cNvCxnSpPr>
                <a:endCxn id="7" idx="1"/>
              </p:cNvCxnSpPr>
              <p:nvPr/>
            </p:nvCxnSpPr>
            <p:spPr>
              <a:xfrm flipV="1">
                <a:off x="5486400" y="4209834"/>
                <a:ext cx="1295400" cy="2161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6781800" y="3923867"/>
                <a:ext cx="1752600" cy="5719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Linear Transformation</a:t>
                </a:r>
                <a:endParaRPr lang="en-IN" dirty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5407098" y="3801347"/>
              <a:ext cx="1298502" cy="293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2637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Example of  a problem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234" y="1213822"/>
            <a:ext cx="7502003" cy="5272087"/>
            <a:chOff x="-156945" y="0"/>
            <a:chExt cx="10205820" cy="703897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552575" y="6076950"/>
              <a:ext cx="8496300" cy="45719"/>
            </a:xfrm>
            <a:prstGeom prst="straightConnector1">
              <a:avLst/>
            </a:prstGeom>
            <a:ln w="1143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09625" y="0"/>
              <a:ext cx="47625" cy="5934075"/>
            </a:xfrm>
            <a:prstGeom prst="straightConnector1">
              <a:avLst/>
            </a:prstGeom>
            <a:ln w="1143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 rot="5400000">
              <a:off x="-232370" y="2713437"/>
              <a:ext cx="5850171" cy="5143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86836" y="312393"/>
              <a:ext cx="3323763" cy="4399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IN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Every student is a vector that lies in an </a:t>
              </a:r>
              <a:r>
                <a:rPr lang="en-IN" sz="1800" i="1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m</a:t>
              </a:r>
              <a:r>
                <a:rPr lang="en-IN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-dimensional vector space spanned by an </a:t>
              </a:r>
              <a:r>
                <a:rPr lang="en-IN" sz="1800" dirty="0" smtClean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orthonormal </a:t>
              </a:r>
              <a:r>
                <a:rPr lang="en-IN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basis. </a:t>
              </a:r>
              <a:endParaRPr lang="en-IN" sz="1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IN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 </a:t>
              </a:r>
              <a:endParaRPr lang="en-IN" sz="1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IN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All data/measurement vectors in this space are linear combination of </a:t>
              </a:r>
              <a:r>
                <a:rPr lang="en-IN" sz="1800" dirty="0" smtClean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the </a:t>
              </a:r>
              <a:r>
                <a:rPr lang="en-IN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set of </a:t>
              </a:r>
              <a:r>
                <a:rPr lang="en-IN" sz="1800" dirty="0" err="1" smtClean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standarad</a:t>
              </a:r>
              <a:r>
                <a:rPr lang="en-IN" sz="1800" dirty="0" smtClean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 unit </a:t>
              </a:r>
              <a:r>
                <a:rPr lang="en-IN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Garamond" panose="02020404030301010803" pitchFamily="18" charset="0"/>
                </a:rPr>
                <a:t>length basis vectors.</a:t>
              </a:r>
              <a:endParaRPr lang="en-IN" sz="1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55097" y="4711870"/>
              <a:ext cx="133350" cy="1428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>
              <a:off x="6161364" y="4711870"/>
              <a:ext cx="133350" cy="1428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>
              <a:off x="6675919" y="4711870"/>
              <a:ext cx="133350" cy="1428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09900" y="6334125"/>
              <a:ext cx="5600700" cy="704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2400" dirty="0" smtClean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IN" sz="24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students</a:t>
              </a:r>
              <a:endParaRPr lang="en-IN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56945" y="750289"/>
              <a:ext cx="733424" cy="5199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2400" dirty="0" smtClean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IN" sz="2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-dimensional data vector</a:t>
              </a:r>
              <a:endParaRPr lang="en-IN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 rot="5400000">
            <a:off x="1236879" y="3249724"/>
            <a:ext cx="4381690" cy="3781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 rot="5400000">
            <a:off x="2005599" y="3247035"/>
            <a:ext cx="4381690" cy="3781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2" name="Rectangle 21"/>
          <p:cNvSpPr/>
          <p:nvPr/>
        </p:nvSpPr>
        <p:spPr>
          <a:xfrm rot="5400000">
            <a:off x="5187451" y="3254394"/>
            <a:ext cx="4381690" cy="3781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0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What features can we ignore?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7924800" cy="42100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600" dirty="0">
                <a:latin typeface="Garamond" panose="02020404030301010803" pitchFamily="18" charset="0"/>
              </a:rPr>
              <a:t>Constant </a:t>
            </a:r>
            <a:r>
              <a:rPr lang="en-IN" sz="2600" dirty="0" smtClean="0">
                <a:latin typeface="Garamond" panose="02020404030301010803" pitchFamily="18" charset="0"/>
              </a:rPr>
              <a:t>feature </a:t>
            </a:r>
            <a:r>
              <a:rPr lang="en-IN" sz="2600" dirty="0">
                <a:latin typeface="Garamond" panose="02020404030301010803" pitchFamily="18" charset="0"/>
              </a:rPr>
              <a:t>(number of </a:t>
            </a:r>
            <a:r>
              <a:rPr lang="en-IN" sz="2600" dirty="0" smtClean="0">
                <a:latin typeface="Garamond" panose="02020404030301010803" pitchFamily="18" charset="0"/>
              </a:rPr>
              <a:t>heads) </a:t>
            </a:r>
          </a:p>
          <a:p>
            <a:pPr lvl="1" algn="just">
              <a:lnSpc>
                <a:spcPct val="150000"/>
              </a:lnSpc>
              <a:buFont typeface="Cambria" panose="02040503050406030204" pitchFamily="18" charset="0"/>
              <a:buChar char="⎻"/>
            </a:pPr>
            <a:r>
              <a:rPr lang="en-IN" sz="2600" dirty="0" smtClean="0">
                <a:latin typeface="Garamond" panose="02020404030301010803" pitchFamily="18" charset="0"/>
              </a:rPr>
              <a:t>1,1</a:t>
            </a:r>
            <a:r>
              <a:rPr lang="en-IN" sz="2600" dirty="0">
                <a:latin typeface="Garamond" panose="02020404030301010803" pitchFamily="18" charset="0"/>
              </a:rPr>
              <a:t>,…,1.</a:t>
            </a:r>
          </a:p>
          <a:p>
            <a:pPr algn="just">
              <a:lnSpc>
                <a:spcPct val="150000"/>
              </a:lnSpc>
            </a:pPr>
            <a:r>
              <a:rPr lang="en-IN" sz="2600" dirty="0" smtClean="0">
                <a:latin typeface="Garamond" panose="02020404030301010803" pitchFamily="18" charset="0"/>
              </a:rPr>
              <a:t>Constant feature </a:t>
            </a:r>
            <a:r>
              <a:rPr lang="en-IN" sz="2600" dirty="0">
                <a:latin typeface="Garamond" panose="02020404030301010803" pitchFamily="18" charset="0"/>
              </a:rPr>
              <a:t>with some noise - (thickness of </a:t>
            </a:r>
            <a:r>
              <a:rPr lang="en-IN" sz="2600" dirty="0" smtClean="0">
                <a:latin typeface="Garamond" panose="02020404030301010803" pitchFamily="18" charset="0"/>
              </a:rPr>
              <a:t>hair</a:t>
            </a:r>
            <a:r>
              <a:rPr lang="en-IN" sz="2600" dirty="0">
                <a:latin typeface="Garamond" panose="02020404030301010803" pitchFamily="18" charset="0"/>
              </a:rPr>
              <a:t>) </a:t>
            </a:r>
            <a:endParaRPr lang="en-IN" sz="2600" dirty="0" smtClean="0">
              <a:latin typeface="Garamond" panose="02020404030301010803" pitchFamily="18" charset="0"/>
            </a:endParaRPr>
          </a:p>
          <a:p>
            <a:pPr lvl="1" algn="just">
              <a:lnSpc>
                <a:spcPct val="150000"/>
              </a:lnSpc>
              <a:buFont typeface="Cambria" panose="02040503050406030204" pitchFamily="18" charset="0"/>
              <a:buChar char="⎻"/>
            </a:pPr>
            <a:r>
              <a:rPr lang="en-IN" sz="2600" dirty="0" smtClean="0">
                <a:latin typeface="Garamond" panose="02020404030301010803" pitchFamily="18" charset="0"/>
              </a:rPr>
              <a:t>0.003</a:t>
            </a:r>
            <a:r>
              <a:rPr lang="en-IN" sz="2600" dirty="0">
                <a:latin typeface="Garamond" panose="02020404030301010803" pitchFamily="18" charset="0"/>
              </a:rPr>
              <a:t>, 0.005,0.002,….,0.0008  low variance</a:t>
            </a:r>
          </a:p>
          <a:p>
            <a:pPr algn="just">
              <a:lnSpc>
                <a:spcPct val="150000"/>
              </a:lnSpc>
            </a:pPr>
            <a:r>
              <a:rPr lang="en-IN" sz="2600" dirty="0" smtClean="0">
                <a:latin typeface="Garamond" panose="02020404030301010803" pitchFamily="18" charset="0"/>
              </a:rPr>
              <a:t>Feature that </a:t>
            </a:r>
            <a:r>
              <a:rPr lang="en-IN" sz="2600" dirty="0">
                <a:latin typeface="Garamond" panose="02020404030301010803" pitchFamily="18" charset="0"/>
              </a:rPr>
              <a:t>is linearly dependent on </a:t>
            </a:r>
            <a:r>
              <a:rPr lang="en-IN" sz="2600" dirty="0" smtClean="0">
                <a:latin typeface="Garamond" panose="02020404030301010803" pitchFamily="18" charset="0"/>
              </a:rPr>
              <a:t>other features </a:t>
            </a:r>
            <a:r>
              <a:rPr lang="en-IN" sz="2600" dirty="0">
                <a:latin typeface="Garamond" panose="02020404030301010803" pitchFamily="18" charset="0"/>
              </a:rPr>
              <a:t>(head size and height</a:t>
            </a:r>
            <a:r>
              <a:rPr lang="en-IN" sz="2600" dirty="0" smtClean="0">
                <a:latin typeface="Garamond" panose="02020404030301010803" pitchFamily="18" charset="0"/>
              </a:rPr>
              <a:t>) : Z</a:t>
            </a:r>
            <a:r>
              <a:rPr lang="en-IN" sz="2600" dirty="0">
                <a:latin typeface="Garamond" panose="02020404030301010803" pitchFamily="18" charset="0"/>
              </a:rPr>
              <a:t>= </a:t>
            </a:r>
            <a:r>
              <a:rPr lang="en-IN" sz="2600" dirty="0" err="1">
                <a:latin typeface="Garamond" panose="02020404030301010803" pitchFamily="18" charset="0"/>
              </a:rPr>
              <a:t>aX</a:t>
            </a:r>
            <a:r>
              <a:rPr lang="en-IN" sz="2600" dirty="0">
                <a:latin typeface="Garamond" panose="02020404030301010803" pitchFamily="18" charset="0"/>
              </a:rPr>
              <a:t> + </a:t>
            </a:r>
            <a:r>
              <a:rPr lang="en-IN" sz="2600" dirty="0" err="1">
                <a:latin typeface="Garamond" panose="02020404030301010803" pitchFamily="18" charset="0"/>
              </a:rPr>
              <a:t>bY</a:t>
            </a:r>
            <a:endParaRPr lang="en-IN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Which </a:t>
            </a:r>
            <a:r>
              <a:rPr lang="en-IN" dirty="0" smtClean="0">
                <a:solidFill>
                  <a:srgbClr val="C00000"/>
                </a:solidFill>
              </a:rPr>
              <a:t>features do </a:t>
            </a:r>
            <a:r>
              <a:rPr lang="en-IN" dirty="0">
                <a:solidFill>
                  <a:srgbClr val="C00000"/>
                </a:solidFill>
              </a:rPr>
              <a:t>we want to keep?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7924800" cy="42100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>
                <a:latin typeface="Garamond" panose="02020404030301010803" pitchFamily="18" charset="0"/>
              </a:rPr>
              <a:t>Feature </a:t>
            </a:r>
            <a:r>
              <a:rPr lang="en-IN" dirty="0">
                <a:latin typeface="Garamond" panose="02020404030301010803" pitchFamily="18" charset="0"/>
              </a:rPr>
              <a:t>that doesn’t depend on others (e.g</a:t>
            </a:r>
            <a:r>
              <a:rPr lang="en-IN" dirty="0" smtClean="0">
                <a:latin typeface="Garamond" panose="02020404030301010803" pitchFamily="18" charset="0"/>
              </a:rPr>
              <a:t>. eye </a:t>
            </a:r>
            <a:r>
              <a:rPr lang="en-IN" dirty="0" err="1">
                <a:latin typeface="Garamond" panose="02020404030301010803" pitchFamily="18" charset="0"/>
              </a:rPr>
              <a:t>color</a:t>
            </a:r>
            <a:r>
              <a:rPr lang="en-IN" dirty="0">
                <a:latin typeface="Garamond" panose="02020404030301010803" pitchFamily="18" charset="0"/>
              </a:rPr>
              <a:t>), i.e. uncorrelated </a:t>
            </a:r>
            <a:r>
              <a:rPr lang="en-IN" dirty="0" smtClean="0">
                <a:latin typeface="Garamond" panose="02020404030301010803" pitchFamily="18" charset="0"/>
              </a:rPr>
              <a:t>or </a:t>
            </a:r>
            <a:r>
              <a:rPr lang="en-IN" dirty="0">
                <a:latin typeface="Garamond" panose="02020404030301010803" pitchFamily="18" charset="0"/>
              </a:rPr>
              <a:t>low covariance.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Garamond" panose="02020404030301010803" pitchFamily="18" charset="0"/>
              </a:rPr>
              <a:t>Feature </a:t>
            </a:r>
            <a:r>
              <a:rPr lang="en-IN" dirty="0">
                <a:latin typeface="Garamond" panose="02020404030301010803" pitchFamily="18" charset="0"/>
              </a:rPr>
              <a:t>that changes a lot (grades)</a:t>
            </a:r>
          </a:p>
          <a:p>
            <a:pPr lvl="1" algn="just">
              <a:lnSpc>
                <a:spcPct val="150000"/>
              </a:lnSpc>
              <a:buFont typeface="Cambria" panose="02040503050406030204" pitchFamily="18" charset="0"/>
              <a:buChar char="⎻"/>
            </a:pPr>
            <a:r>
              <a:rPr lang="en-IN" dirty="0" smtClean="0">
                <a:latin typeface="Garamond" panose="02020404030301010803" pitchFamily="18" charset="0"/>
              </a:rPr>
              <a:t>The </a:t>
            </a:r>
            <a:r>
              <a:rPr lang="en-IN" dirty="0">
                <a:latin typeface="Garamond" panose="02020404030301010803" pitchFamily="18" charset="0"/>
              </a:rPr>
              <a:t>opposite of  noise</a:t>
            </a:r>
          </a:p>
          <a:p>
            <a:pPr lvl="1" algn="just">
              <a:lnSpc>
                <a:spcPct val="150000"/>
              </a:lnSpc>
              <a:buFont typeface="Cambria" panose="02040503050406030204" pitchFamily="18" charset="0"/>
              <a:buChar char="⎻"/>
            </a:pPr>
            <a:r>
              <a:rPr lang="en-IN" dirty="0" smtClean="0">
                <a:latin typeface="Garamond" panose="02020404030301010803" pitchFamily="18" charset="0"/>
              </a:rPr>
              <a:t>High </a:t>
            </a:r>
            <a:r>
              <a:rPr lang="en-IN" dirty="0">
                <a:latin typeface="Garamond" panose="02020404030301010803" pitchFamily="18" charset="0"/>
              </a:rPr>
              <a:t>variance</a:t>
            </a:r>
            <a:endParaRPr lang="en-IN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7924800" cy="421001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IN" dirty="0">
                <a:latin typeface="Garamond" panose="02020404030301010803" pitchFamily="18" charset="0"/>
              </a:rPr>
              <a:t>How we describe ‘</a:t>
            </a:r>
            <a:r>
              <a:rPr lang="en-IN" u="sng" dirty="0">
                <a:solidFill>
                  <a:srgbClr val="002060"/>
                </a:solidFill>
                <a:latin typeface="Garamond" panose="02020404030301010803" pitchFamily="18" charset="0"/>
              </a:rPr>
              <a:t>most important</a:t>
            </a:r>
            <a:r>
              <a:rPr lang="en-IN" dirty="0" smtClean="0">
                <a:latin typeface="Garamond" panose="02020404030301010803" pitchFamily="18" charset="0"/>
              </a:rPr>
              <a:t>’ features </a:t>
            </a:r>
            <a:r>
              <a:rPr lang="en-IN" dirty="0">
                <a:latin typeface="Garamond" panose="02020404030301010803" pitchFamily="18" charset="0"/>
              </a:rPr>
              <a:t>using math?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 smtClean="0">
                <a:latin typeface="Garamond" panose="02020404030301010803" pitchFamily="18" charset="0"/>
              </a:rPr>
              <a:t>	– </a:t>
            </a:r>
            <a:r>
              <a:rPr lang="en-IN" dirty="0" smtClean="0">
                <a:solidFill>
                  <a:srgbClr val="C00000"/>
                </a:solidFill>
                <a:latin typeface="Garamond" panose="02020404030301010803" pitchFamily="18" charset="0"/>
              </a:rPr>
              <a:t>High</a:t>
            </a:r>
            <a:r>
              <a:rPr lang="en-IN" dirty="0" smtClean="0">
                <a:latin typeface="Garamond" panose="02020404030301010803" pitchFamily="18" charset="0"/>
              </a:rPr>
              <a:t> </a:t>
            </a:r>
            <a:r>
              <a:rPr lang="en-IN" dirty="0" smtClean="0">
                <a:solidFill>
                  <a:srgbClr val="C00000"/>
                </a:solidFill>
                <a:latin typeface="Garamond" panose="02020404030301010803" pitchFamily="18" charset="0"/>
              </a:rPr>
              <a:t>Variance</a:t>
            </a:r>
            <a:r>
              <a:rPr lang="en-IN" dirty="0" smtClean="0">
                <a:latin typeface="Garamond" panose="02020404030301010803" pitchFamily="18" charset="0"/>
              </a:rPr>
              <a:t> and </a:t>
            </a:r>
            <a:r>
              <a:rPr lang="en-IN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Low</a:t>
            </a:r>
            <a:r>
              <a:rPr lang="en-IN" dirty="0" smtClean="0">
                <a:latin typeface="Garamond" panose="02020404030301010803" pitchFamily="18" charset="0"/>
              </a:rPr>
              <a:t> </a:t>
            </a:r>
            <a:r>
              <a:rPr lang="en-IN" dirty="0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en-IN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ovariance</a:t>
            </a:r>
            <a:endParaRPr lang="en-IN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N" dirty="0" smtClean="0">
                <a:latin typeface="Garamond" panose="02020404030301010803" pitchFamily="18" charset="0"/>
              </a:rPr>
              <a:t>How </a:t>
            </a:r>
            <a:r>
              <a:rPr lang="en-IN" dirty="0">
                <a:latin typeface="Garamond" panose="02020404030301010803" pitchFamily="18" charset="0"/>
              </a:rPr>
              <a:t>do we represent our data so </a:t>
            </a:r>
            <a:r>
              <a:rPr lang="en-IN" dirty="0" smtClean="0">
                <a:latin typeface="Garamond" panose="02020404030301010803" pitchFamily="18" charset="0"/>
              </a:rPr>
              <a:t>that the </a:t>
            </a:r>
            <a:r>
              <a:rPr lang="en-IN" dirty="0">
                <a:latin typeface="Garamond" panose="02020404030301010803" pitchFamily="18" charset="0"/>
              </a:rPr>
              <a:t>most important features can be </a:t>
            </a:r>
            <a:r>
              <a:rPr lang="en-IN" dirty="0" smtClean="0">
                <a:latin typeface="Garamond" panose="02020404030301010803" pitchFamily="18" charset="0"/>
              </a:rPr>
              <a:t>extracted </a:t>
            </a:r>
            <a:r>
              <a:rPr lang="en-IN" dirty="0">
                <a:latin typeface="Garamond" panose="02020404030301010803" pitchFamily="18" charset="0"/>
              </a:rPr>
              <a:t>easily?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 smtClean="0">
                <a:latin typeface="Garamond" panose="02020404030301010803" pitchFamily="18" charset="0"/>
              </a:rPr>
              <a:t>	– </a:t>
            </a:r>
            <a:r>
              <a:rPr lang="en-IN" dirty="0">
                <a:latin typeface="Garamond" panose="02020404030301010803" pitchFamily="18" charset="0"/>
              </a:rPr>
              <a:t>Change of  basis</a:t>
            </a:r>
            <a:endParaRPr lang="en-IN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Change of Basis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>
                <a:latin typeface="Garamond" panose="02020404030301010803" pitchFamily="18" charset="0"/>
              </a:rPr>
              <a:t>Let </a:t>
            </a:r>
            <a:r>
              <a:rPr lang="en-IN" dirty="0">
                <a:latin typeface="Garamond" panose="02020404030301010803" pitchFamily="18" charset="0"/>
              </a:rPr>
              <a:t>X and Y be </a:t>
            </a:r>
            <a:r>
              <a:rPr lang="en-IN" i="1" dirty="0" smtClean="0">
                <a:latin typeface="Garamond" panose="02020404030301010803" pitchFamily="18" charset="0"/>
              </a:rPr>
              <a:t>mxn </a:t>
            </a:r>
            <a:r>
              <a:rPr lang="en-IN" dirty="0" smtClean="0">
                <a:latin typeface="Garamond" panose="02020404030301010803" pitchFamily="18" charset="0"/>
              </a:rPr>
              <a:t>matrices </a:t>
            </a:r>
            <a:r>
              <a:rPr lang="en-IN" dirty="0">
                <a:latin typeface="Garamond" panose="02020404030301010803" pitchFamily="18" charset="0"/>
              </a:rPr>
              <a:t>related by a linear transformation </a:t>
            </a:r>
            <a:r>
              <a:rPr lang="en-IN" i="1" dirty="0">
                <a:latin typeface="Garamond" panose="02020404030301010803" pitchFamily="18" charset="0"/>
              </a:rPr>
              <a:t>P.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Garamond" panose="02020404030301010803" pitchFamily="18" charset="0"/>
              </a:rPr>
              <a:t>X </a:t>
            </a:r>
            <a:r>
              <a:rPr lang="en-IN" dirty="0">
                <a:latin typeface="Garamond" panose="02020404030301010803" pitchFamily="18" charset="0"/>
              </a:rPr>
              <a:t>is the original recorded data set and Y is a re-representation of </a:t>
            </a:r>
            <a:r>
              <a:rPr lang="en-IN" dirty="0" smtClean="0">
                <a:latin typeface="Garamond" panose="02020404030301010803" pitchFamily="18" charset="0"/>
              </a:rPr>
              <a:t>that data </a:t>
            </a:r>
            <a:r>
              <a:rPr lang="en-IN" dirty="0">
                <a:latin typeface="Garamond" panose="02020404030301010803" pitchFamily="18" charset="0"/>
              </a:rPr>
              <a:t>set.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>
                <a:latin typeface="Garamond" panose="02020404030301010803" pitchFamily="18" charset="0"/>
              </a:rPr>
              <a:t>						PX </a:t>
            </a:r>
            <a:r>
              <a:rPr lang="en-IN" dirty="0">
                <a:latin typeface="Garamond" panose="02020404030301010803" pitchFamily="18" charset="0"/>
              </a:rPr>
              <a:t>= Y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Garamond" panose="02020404030301010803" pitchFamily="18" charset="0"/>
              </a:rPr>
              <a:t>Let’s </a:t>
            </a:r>
            <a:r>
              <a:rPr lang="en-IN" dirty="0">
                <a:latin typeface="Garamond" panose="02020404030301010803" pitchFamily="18" charset="0"/>
              </a:rPr>
              <a:t>define</a:t>
            </a:r>
            <a:r>
              <a:rPr lang="en-IN" dirty="0" smtClean="0">
                <a:latin typeface="Garamond" panose="02020404030301010803" pitchFamily="18" charset="0"/>
              </a:rPr>
              <a:t>; </a:t>
            </a:r>
          </a:p>
          <a:p>
            <a:pPr marL="539750" lvl="1" indent="-211138" algn="just">
              <a:lnSpc>
                <a:spcPct val="150000"/>
              </a:lnSpc>
              <a:buClrTx/>
              <a:buFont typeface="Cambria" panose="02040503050406030204" pitchFamily="18" charset="0"/>
              <a:buChar char="‒"/>
            </a:pP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</a:t>
            </a:r>
            <a:r>
              <a:rPr lang="en-IN" sz="20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</a:t>
            </a:r>
            <a:r>
              <a:rPr lang="en-IN" sz="2000" dirty="0" smtClean="0">
                <a:latin typeface="Garamond" panose="02020404030301010803" pitchFamily="18" charset="0"/>
              </a:rPr>
              <a:t> are </a:t>
            </a:r>
            <a:r>
              <a:rPr lang="en-IN" sz="2000" dirty="0">
                <a:latin typeface="Garamond" panose="02020404030301010803" pitchFamily="18" charset="0"/>
              </a:rPr>
              <a:t>the </a:t>
            </a:r>
            <a:r>
              <a:rPr lang="en-IN" sz="2000" dirty="0" smtClean="0">
                <a:latin typeface="Garamond" panose="02020404030301010803" pitchFamily="18" charset="0"/>
              </a:rPr>
              <a:t>rows </a:t>
            </a:r>
            <a:r>
              <a:rPr lang="en-IN" sz="2000" dirty="0">
                <a:latin typeface="Garamond" panose="02020404030301010803" pitchFamily="18" charset="0"/>
              </a:rPr>
              <a:t>of P.</a:t>
            </a:r>
          </a:p>
          <a:p>
            <a:pPr marL="329184" lvl="1" indent="0" algn="just">
              <a:lnSpc>
                <a:spcPct val="150000"/>
              </a:lnSpc>
              <a:buNone/>
            </a:pPr>
            <a:r>
              <a:rPr lang="en-IN" sz="2000" dirty="0">
                <a:latin typeface="Garamond" panose="02020404030301010803" pitchFamily="18" charset="0"/>
              </a:rPr>
              <a:t>– </a:t>
            </a:r>
            <a:r>
              <a:rPr lang="en-IN" sz="2000" dirty="0" smtClean="0">
                <a:latin typeface="Garamond" panose="02020404030301010803" pitchFamily="18" charset="0"/>
              </a:rPr>
              <a:t>x</a:t>
            </a:r>
            <a:r>
              <a:rPr lang="en-IN" sz="2000" baseline="-25000" dirty="0" smtClean="0">
                <a:latin typeface="Garamond" panose="02020404030301010803" pitchFamily="18" charset="0"/>
              </a:rPr>
              <a:t>i</a:t>
            </a:r>
            <a:r>
              <a:rPr lang="en-IN" sz="2000" dirty="0" smtClean="0">
                <a:latin typeface="Garamond" panose="02020404030301010803" pitchFamily="18" charset="0"/>
              </a:rPr>
              <a:t> ’s are </a:t>
            </a:r>
            <a:r>
              <a:rPr lang="en-IN" sz="2000" dirty="0">
                <a:latin typeface="Garamond" panose="02020404030301010803" pitchFamily="18" charset="0"/>
              </a:rPr>
              <a:t>the columns of X.</a:t>
            </a:r>
          </a:p>
          <a:p>
            <a:pPr marL="329184" lvl="1" indent="0" algn="just">
              <a:lnSpc>
                <a:spcPct val="150000"/>
              </a:lnSpc>
              <a:buNone/>
            </a:pPr>
            <a:r>
              <a:rPr lang="en-IN" sz="2000" dirty="0">
                <a:latin typeface="Garamond" panose="02020404030301010803" pitchFamily="18" charset="0"/>
              </a:rPr>
              <a:t>– </a:t>
            </a:r>
            <a:r>
              <a:rPr lang="en-IN" sz="2000" dirty="0" smtClean="0">
                <a:latin typeface="Garamond" panose="02020404030301010803" pitchFamily="18" charset="0"/>
              </a:rPr>
              <a:t>y</a:t>
            </a:r>
            <a:r>
              <a:rPr lang="en-IN" sz="2000" baseline="-25000" dirty="0" smtClean="0">
                <a:latin typeface="Garamond" panose="02020404030301010803" pitchFamily="18" charset="0"/>
              </a:rPr>
              <a:t>i</a:t>
            </a:r>
            <a:r>
              <a:rPr lang="en-IN" sz="2000" dirty="0" smtClean="0">
                <a:latin typeface="Garamond" panose="02020404030301010803" pitchFamily="18" charset="0"/>
              </a:rPr>
              <a:t> ’s are </a:t>
            </a:r>
            <a:r>
              <a:rPr lang="en-IN" sz="2000" dirty="0">
                <a:latin typeface="Garamond" panose="02020404030301010803" pitchFamily="18" charset="0"/>
              </a:rPr>
              <a:t>the columns of Y.</a:t>
            </a:r>
          </a:p>
        </p:txBody>
      </p:sp>
    </p:spTree>
    <p:extLst>
      <p:ext uri="{BB962C8B-B14F-4D97-AF65-F5344CB8AC3E}">
        <p14:creationId xmlns:p14="http://schemas.microsoft.com/office/powerpoint/2010/main" val="10677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Change of Basis</a:t>
            </a:r>
            <a:endParaRPr lang="en-IN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420800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Let </a:t>
                </a:r>
                <a:r>
                  <a:rPr lang="en-IN" dirty="0">
                    <a:latin typeface="Garamond" panose="02020404030301010803" pitchFamily="18" charset="0"/>
                  </a:rPr>
                  <a:t>X and Y be </a:t>
                </a:r>
                <a:r>
                  <a:rPr lang="en-IN" i="1" dirty="0" err="1" smtClean="0">
                    <a:latin typeface="Garamond" panose="02020404030301010803" pitchFamily="18" charset="0"/>
                  </a:rPr>
                  <a:t>mxn</a:t>
                </a:r>
                <a:r>
                  <a:rPr lang="en-IN" i="1" dirty="0" smtClean="0">
                    <a:latin typeface="Garamond" panose="02020404030301010803" pitchFamily="18" charset="0"/>
                  </a:rPr>
                  <a:t> </a:t>
                </a:r>
                <a:r>
                  <a:rPr lang="en-IN" dirty="0" smtClean="0">
                    <a:latin typeface="Garamond" panose="02020404030301010803" pitchFamily="18" charset="0"/>
                  </a:rPr>
                  <a:t>matrices </a:t>
                </a:r>
                <a:r>
                  <a:rPr lang="en-IN" dirty="0">
                    <a:latin typeface="Garamond" panose="02020404030301010803" pitchFamily="18" charset="0"/>
                  </a:rPr>
                  <a:t>related by a linear transformation </a:t>
                </a:r>
                <a:r>
                  <a:rPr lang="en-IN" i="1" dirty="0">
                    <a:latin typeface="Garamond" panose="02020404030301010803" pitchFamily="18" charset="0"/>
                  </a:rPr>
                  <a:t>P.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X </a:t>
                </a:r>
                <a:r>
                  <a:rPr lang="en-IN" dirty="0">
                    <a:latin typeface="Garamond" panose="02020404030301010803" pitchFamily="18" charset="0"/>
                  </a:rPr>
                  <a:t>is the original recorded data set and Y is a re-representation of </a:t>
                </a:r>
                <a:r>
                  <a:rPr lang="en-IN" dirty="0" smtClean="0">
                    <a:latin typeface="Garamond" panose="02020404030301010803" pitchFamily="18" charset="0"/>
                  </a:rPr>
                  <a:t>that data </a:t>
                </a:r>
                <a:r>
                  <a:rPr lang="en-IN" dirty="0">
                    <a:latin typeface="Garamond" panose="02020404030301010803" pitchFamily="18" charset="0"/>
                  </a:rPr>
                  <a:t>set.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IN" dirty="0" smtClean="0">
                    <a:latin typeface="Garamond" panose="02020404030301010803" pitchFamily="18" charset="0"/>
                  </a:rPr>
                  <a:t>						PX </a:t>
                </a:r>
                <a:r>
                  <a:rPr lang="en-IN" dirty="0">
                    <a:latin typeface="Garamond" panose="02020404030301010803" pitchFamily="18" charset="0"/>
                  </a:rPr>
                  <a:t>= </a:t>
                </a:r>
                <a:r>
                  <a:rPr lang="en-IN" dirty="0" smtClean="0">
                    <a:latin typeface="Garamond" panose="02020404030301010803" pitchFamily="18" charset="0"/>
                  </a:rPr>
                  <a:t>Y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IN" sz="600" dirty="0" smtClean="0">
                  <a:latin typeface="Garamond" panose="02020404030301010803" pitchFamily="18" charset="0"/>
                </a:endParaRPr>
              </a:p>
              <a:p>
                <a:pPr algn="just"/>
                <a:r>
                  <a:rPr lang="en-IN" dirty="0">
                    <a:latin typeface="Garamond" panose="02020404030301010803" pitchFamily="18" charset="0"/>
                  </a:rPr>
                  <a:t>What does this mean?</a:t>
                </a:r>
              </a:p>
              <a:p>
                <a:pPr lvl="1" algn="just">
                  <a:buFont typeface="Cambria" panose="02040503050406030204" pitchFamily="18" charset="0"/>
                  <a:buChar char="⎻"/>
                </a:pPr>
                <a:r>
                  <a:rPr lang="en-IN" sz="2000" dirty="0" smtClean="0">
                    <a:latin typeface="Garamond" panose="02020404030301010803" pitchFamily="18" charset="0"/>
                  </a:rPr>
                  <a:t>P </a:t>
                </a:r>
                <a:r>
                  <a:rPr lang="en-IN" sz="2000" dirty="0">
                    <a:latin typeface="Garamond" panose="02020404030301010803" pitchFamily="18" charset="0"/>
                  </a:rPr>
                  <a:t>is a matrix that transforms X into Y.</a:t>
                </a:r>
              </a:p>
              <a:p>
                <a:pPr lvl="1" algn="just">
                  <a:buFont typeface="Cambria" panose="02040503050406030204" pitchFamily="18" charset="0"/>
                  <a:buChar char="⎻"/>
                </a:pPr>
                <a:r>
                  <a:rPr lang="en-IN" sz="2000" dirty="0" smtClean="0">
                    <a:latin typeface="Garamond" panose="02020404030301010803" pitchFamily="18" charset="0"/>
                  </a:rPr>
                  <a:t>Geometrically</a:t>
                </a:r>
                <a:r>
                  <a:rPr lang="en-IN" sz="2000" dirty="0">
                    <a:latin typeface="Garamond" panose="02020404030301010803" pitchFamily="18" charset="0"/>
                  </a:rPr>
                  <a:t>, P is a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rotation and a stretch (scaling) </a:t>
                </a:r>
                <a:r>
                  <a:rPr lang="en-IN" sz="2000" dirty="0">
                    <a:latin typeface="Garamond" panose="02020404030301010803" pitchFamily="18" charset="0"/>
                  </a:rPr>
                  <a:t>which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again transforms </a:t>
                </a:r>
                <a:r>
                  <a:rPr lang="en-IN" sz="2000" dirty="0">
                    <a:latin typeface="Garamond" panose="02020404030301010803" pitchFamily="18" charset="0"/>
                  </a:rPr>
                  <a:t>X into Y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.</a:t>
                </a:r>
              </a:p>
              <a:p>
                <a:pPr lvl="1" algn="just">
                  <a:buFont typeface="Cambria" panose="02040503050406030204" pitchFamily="18" charset="0"/>
                  <a:buChar char="⎻"/>
                </a:pPr>
                <a:r>
                  <a:rPr lang="en-IN" sz="2000" dirty="0" smtClean="0">
                    <a:latin typeface="Garamond" panose="02020404030301010803" pitchFamily="18" charset="0"/>
                  </a:rPr>
                  <a:t>The rows </a:t>
                </a:r>
                <a:r>
                  <a:rPr lang="en-IN" sz="2000" dirty="0">
                    <a:latin typeface="Garamond" panose="02020404030301010803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000" dirty="0" smtClean="0">
                    <a:latin typeface="Garamond" panose="02020404030301010803" pitchFamily="18" charset="0"/>
                  </a:rPr>
                  <a:t> are a set of </a:t>
                </a:r>
                <a:r>
                  <a:rPr lang="en-IN" sz="2000" dirty="0">
                    <a:latin typeface="Garamond" panose="02020404030301010803" pitchFamily="18" charset="0"/>
                  </a:rPr>
                  <a:t>new basis vectors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for expressing </a:t>
                </a:r>
                <a:r>
                  <a:rPr lang="en-IN" sz="2000" dirty="0">
                    <a:latin typeface="Garamond" panose="02020404030301010803" pitchFamily="18" charset="0"/>
                  </a:rPr>
                  <a:t>the columns of X.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420800"/>
              </a:xfrm>
              <a:blipFill rotWithShape="1">
                <a:blip r:embed="rId2"/>
                <a:stretch>
                  <a:fillRect l="-1111" r="-1111" b="-96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Change of Basis</a:t>
            </a:r>
            <a:endParaRPr lang="en-IN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1" y="1981200"/>
                <a:ext cx="5181600" cy="289999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2000" dirty="0" smtClean="0">
                    <a:latin typeface="Garamond" panose="02020404030301010803" pitchFamily="18" charset="0"/>
                  </a:rPr>
                  <a:t>Lets write out the explicit dot products </a:t>
                </a:r>
                <a:r>
                  <a:rPr lang="en-IN" sz="2000" dirty="0">
                    <a:latin typeface="Garamond" panose="02020404030301010803" pitchFamily="18" charset="0"/>
                  </a:rPr>
                  <a:t>of </a:t>
                </a:r>
                <a:r>
                  <a:rPr lang="en-IN" sz="2000" b="1" dirty="0" smtClean="0">
                    <a:latin typeface="Garamond" panose="02020404030301010803" pitchFamily="18" charset="0"/>
                  </a:rPr>
                  <a:t>PX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.</a:t>
                </a:r>
                <a:endParaRPr lang="en-IN" sz="2000" dirty="0">
                  <a:latin typeface="Garamond" panose="02020404030301010803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2000" dirty="0" smtClean="0">
                    <a:latin typeface="Garamond" panose="02020404030301010803" pitchFamily="18" charset="0"/>
                  </a:rPr>
                  <a:t>We </a:t>
                </a:r>
                <a:r>
                  <a:rPr lang="en-IN" sz="2000" dirty="0">
                    <a:latin typeface="Garamond" panose="02020404030301010803" pitchFamily="18" charset="0"/>
                  </a:rPr>
                  <a:t>can note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the </a:t>
                </a:r>
                <a:r>
                  <a:rPr lang="en-IN" sz="2000" dirty="0">
                    <a:latin typeface="Garamond" panose="02020404030301010803" pitchFamily="18" charset="0"/>
                  </a:rPr>
                  <a:t>form of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each column </a:t>
                </a:r>
                <a:r>
                  <a:rPr lang="en-IN" sz="2000" dirty="0">
                    <a:latin typeface="Garamond" panose="02020404030301010803" pitchFamily="18" charset="0"/>
                  </a:rPr>
                  <a:t>of </a:t>
                </a:r>
                <a:r>
                  <a:rPr lang="en-IN" sz="2000" b="1" dirty="0" smtClean="0">
                    <a:latin typeface="Garamond" panose="02020404030301010803" pitchFamily="18" charset="0"/>
                  </a:rPr>
                  <a:t>Y.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IN" sz="20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000" dirty="0" smtClean="0">
                  <a:latin typeface="Garamond" panose="02020404030301010803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2000" dirty="0" smtClean="0">
                    <a:latin typeface="Garamond" panose="02020404030301010803" pitchFamily="18" charset="0"/>
                  </a:rPr>
                  <a:t>We can see that each coefficient of y</a:t>
                </a:r>
                <a:r>
                  <a:rPr lang="en-IN" sz="2000" baseline="-25000" dirty="0" smtClean="0">
                    <a:latin typeface="Garamond" panose="02020404030301010803" pitchFamily="18" charset="0"/>
                  </a:rPr>
                  <a:t>i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 is a dot product of x</a:t>
                </a:r>
                <a:r>
                  <a:rPr lang="en-IN" sz="2000" baseline="-25000" dirty="0" smtClean="0">
                    <a:latin typeface="Garamond" panose="02020404030301010803" pitchFamily="18" charset="0"/>
                  </a:rPr>
                  <a:t>i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 with the corresponding row in P.</a:t>
                </a:r>
                <a:endParaRPr lang="en-IN" sz="20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1981200"/>
                <a:ext cx="5181600" cy="2899997"/>
              </a:xfrm>
              <a:blipFill rotWithShape="1">
                <a:blip r:embed="rId2"/>
                <a:stretch>
                  <a:fillRect l="-1294" b="-113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67400" y="1823797"/>
                <a:ext cx="2787623" cy="11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𝑃𝑋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823797"/>
                <a:ext cx="2787623" cy="11339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84728" y="3311647"/>
                <a:ext cx="3755475" cy="1153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IN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IN" sz="20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0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20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0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IN" sz="20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IN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⋱</m:t>
                                                  </m:r>
                                                  <m:r>
                                                    <a:rPr lang="en-IN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    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IN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00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IN" sz="20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20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20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728" y="3311647"/>
                <a:ext cx="3755475" cy="1153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7200" y="5264551"/>
            <a:ext cx="8305800" cy="1288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 other words, the j</a:t>
            </a:r>
            <a:r>
              <a:rPr lang="en-IN" sz="2000" baseline="30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</a:t>
            </a: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coefficient of y</a:t>
            </a:r>
            <a:r>
              <a:rPr lang="en-IN" sz="20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</a:t>
            </a: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is a projection onto the j</a:t>
            </a:r>
            <a:r>
              <a:rPr lang="en-IN" sz="2000" baseline="30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</a:t>
            </a: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row of P.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Therefore, the </a:t>
            </a:r>
            <a:r>
              <a:rPr lang="en-IN" sz="2000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rows</a:t>
            </a: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of P are a new set of basis vectors for representing the </a:t>
            </a:r>
            <a:r>
              <a:rPr lang="en-IN" sz="2000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columns</a:t>
            </a:r>
            <a:r>
              <a:rPr lang="en-IN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IN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of X.</a:t>
            </a:r>
            <a:endParaRPr lang="en-IN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Change of Basis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7924800" cy="40576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Garamond" panose="02020404030301010803" pitchFamily="18" charset="0"/>
              </a:rPr>
              <a:t>Changing the basis doesn’t change the data – only </a:t>
            </a:r>
            <a:r>
              <a:rPr lang="en-IN" dirty="0" smtClean="0">
                <a:latin typeface="Garamond" panose="02020404030301010803" pitchFamily="18" charset="0"/>
              </a:rPr>
              <a:t>its representation</a:t>
            </a:r>
            <a:r>
              <a:rPr lang="en-IN" dirty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Garamond" panose="02020404030301010803" pitchFamily="18" charset="0"/>
              </a:rPr>
              <a:t>Changing </a:t>
            </a:r>
            <a:r>
              <a:rPr lang="en-IN" dirty="0">
                <a:latin typeface="Garamond" panose="02020404030301010803" pitchFamily="18" charset="0"/>
              </a:rPr>
              <a:t>the basis is actually projecting the </a:t>
            </a:r>
            <a:r>
              <a:rPr lang="en-IN" dirty="0" smtClean="0">
                <a:latin typeface="Garamond" panose="02020404030301010803" pitchFamily="18" charset="0"/>
              </a:rPr>
              <a:t>data vectors </a:t>
            </a:r>
            <a:r>
              <a:rPr lang="en-IN" dirty="0">
                <a:latin typeface="Garamond" panose="02020404030301010803" pitchFamily="18" charset="0"/>
              </a:rPr>
              <a:t>on the basis vectors.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Garamond" panose="02020404030301010803" pitchFamily="18" charset="0"/>
              </a:rPr>
              <a:t>Geometrically</a:t>
            </a:r>
            <a:r>
              <a:rPr lang="en-IN" dirty="0">
                <a:latin typeface="Garamond" panose="02020404030301010803" pitchFamily="18" charset="0"/>
              </a:rPr>
              <a:t>, </a:t>
            </a:r>
            <a:r>
              <a:rPr lang="en-IN" b="1" dirty="0">
                <a:latin typeface="Garamond" panose="02020404030301010803" pitchFamily="18" charset="0"/>
              </a:rPr>
              <a:t>P is a rotation </a:t>
            </a:r>
            <a:r>
              <a:rPr lang="en-IN" b="1" dirty="0" smtClean="0">
                <a:latin typeface="Garamond" panose="02020404030301010803" pitchFamily="18" charset="0"/>
              </a:rPr>
              <a:t>and a stretch of  </a:t>
            </a:r>
            <a:r>
              <a:rPr lang="en-IN" b="1" dirty="0">
                <a:latin typeface="Garamond" panose="02020404030301010803" pitchFamily="18" charset="0"/>
              </a:rPr>
              <a:t>X.</a:t>
            </a:r>
          </a:p>
          <a:p>
            <a:pPr lvl="1" algn="just">
              <a:lnSpc>
                <a:spcPct val="150000"/>
              </a:lnSpc>
              <a:buFont typeface="Cambria" panose="02040503050406030204" pitchFamily="18" charset="0"/>
              <a:buChar char="‒"/>
            </a:pPr>
            <a:r>
              <a:rPr lang="en-IN" b="1" dirty="0" smtClean="0">
                <a:latin typeface="Garamond" panose="02020404030301010803" pitchFamily="18" charset="0"/>
              </a:rPr>
              <a:t>If P </a:t>
            </a:r>
            <a:r>
              <a:rPr lang="en-IN" b="1" dirty="0">
                <a:latin typeface="Garamond" panose="02020404030301010803" pitchFamily="18" charset="0"/>
              </a:rPr>
              <a:t>basis is orthonormal (length = 1) then  </a:t>
            </a:r>
            <a:r>
              <a:rPr lang="en-IN" b="1" dirty="0" smtClean="0">
                <a:latin typeface="Garamond" panose="02020404030301010803" pitchFamily="18" charset="0"/>
              </a:rPr>
              <a:t>the transformation </a:t>
            </a:r>
            <a:r>
              <a:rPr lang="en-IN" b="1" dirty="0">
                <a:latin typeface="Garamond" panose="02020404030301010803" pitchFamily="18" charset="0"/>
              </a:rPr>
              <a:t>P is </a:t>
            </a:r>
            <a:r>
              <a:rPr lang="en-IN" b="1" dirty="0" smtClean="0">
                <a:latin typeface="Garamond" panose="02020404030301010803" pitchFamily="18" charset="0"/>
              </a:rPr>
              <a:t>only </a:t>
            </a:r>
            <a:r>
              <a:rPr lang="en-IN" b="1" dirty="0">
                <a:latin typeface="Garamond" panose="02020404030301010803" pitchFamily="18" charset="0"/>
              </a:rPr>
              <a:t>a rotation</a:t>
            </a:r>
          </a:p>
        </p:txBody>
      </p:sp>
    </p:spTree>
    <p:extLst>
      <p:ext uri="{BB962C8B-B14F-4D97-AF65-F5344CB8AC3E}">
        <p14:creationId xmlns:p14="http://schemas.microsoft.com/office/powerpoint/2010/main" val="39072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Questions Remaining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8388"/>
                <a:ext cx="7924800" cy="405761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IN" sz="2600" dirty="0">
                    <a:latin typeface="Garamond" panose="02020404030301010803" pitchFamily="18" charset="0"/>
                  </a:rPr>
                  <a:t>Assuming linearity, the problem now is to find </a:t>
                </a:r>
                <a:r>
                  <a:rPr lang="en-IN" sz="2600" dirty="0" smtClean="0">
                    <a:latin typeface="Garamond" panose="02020404030301010803" pitchFamily="18" charset="0"/>
                  </a:rPr>
                  <a:t>the appropriate </a:t>
                </a:r>
                <a:r>
                  <a:rPr lang="en-IN" sz="2600" dirty="0">
                    <a:latin typeface="Garamond" panose="02020404030301010803" pitchFamily="18" charset="0"/>
                  </a:rPr>
                  <a:t>change of basis.</a:t>
                </a:r>
              </a:p>
              <a:p>
                <a:pPr algn="just"/>
                <a:r>
                  <a:rPr lang="en-IN" sz="2600" dirty="0" smtClean="0">
                    <a:latin typeface="Garamond" panose="02020404030301010803" pitchFamily="18" charset="0"/>
                  </a:rPr>
                  <a:t>The rows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 smtClean="0">
                    <a:latin typeface="Garamond" panose="02020404030301010803" pitchFamily="18" charset="0"/>
                  </a:rPr>
                  <a:t> </a:t>
                </a:r>
                <a:r>
                  <a:rPr lang="en-IN" sz="2600" dirty="0">
                    <a:latin typeface="Garamond" panose="02020404030301010803" pitchFamily="18" charset="0"/>
                  </a:rPr>
                  <a:t>in this </a:t>
                </a:r>
                <a:r>
                  <a:rPr lang="en-IN" sz="2600" dirty="0" smtClean="0">
                    <a:latin typeface="Garamond" panose="02020404030301010803" pitchFamily="18" charset="0"/>
                  </a:rPr>
                  <a:t>transformation will </a:t>
                </a:r>
                <a:r>
                  <a:rPr lang="en-IN" sz="2600" dirty="0">
                    <a:latin typeface="Garamond" panose="02020404030301010803" pitchFamily="18" charset="0"/>
                  </a:rPr>
                  <a:t>become the principal components of </a:t>
                </a:r>
                <a:r>
                  <a:rPr lang="en-IN" sz="2600" b="1" dirty="0">
                    <a:latin typeface="Garamond" panose="02020404030301010803" pitchFamily="18" charset="0"/>
                  </a:rPr>
                  <a:t>X</a:t>
                </a:r>
                <a:r>
                  <a:rPr lang="en-IN" sz="2600" b="1" dirty="0" smtClean="0">
                    <a:latin typeface="Garamond" panose="02020404030301010803" pitchFamily="18" charset="0"/>
                  </a:rPr>
                  <a:t>.</a:t>
                </a:r>
              </a:p>
              <a:p>
                <a:pPr algn="just"/>
                <a:r>
                  <a:rPr lang="en-IN" sz="2600" dirty="0">
                    <a:latin typeface="Garamond" panose="02020404030301010803" pitchFamily="18" charset="0"/>
                  </a:rPr>
                  <a:t>Now</a:t>
                </a:r>
                <a:r>
                  <a:rPr lang="en-IN" sz="2600" dirty="0" smtClean="0">
                    <a:latin typeface="Garamond" panose="02020404030301010803" pitchFamily="18" charset="0"/>
                  </a:rPr>
                  <a:t>,</a:t>
                </a:r>
              </a:p>
              <a:p>
                <a:pPr lvl="1" algn="just">
                  <a:buFont typeface="Cambria" panose="02040503050406030204" pitchFamily="18" charset="0"/>
                  <a:buChar char="⎻"/>
                </a:pPr>
                <a:r>
                  <a:rPr lang="en-IN" sz="2600" dirty="0">
                    <a:latin typeface="Garamond" panose="02020404030301010803" pitchFamily="18" charset="0"/>
                  </a:rPr>
                  <a:t>What is the best way to </a:t>
                </a:r>
                <a:r>
                  <a:rPr lang="en-IN" sz="2600" i="1" dirty="0">
                    <a:latin typeface="Garamond" panose="02020404030301010803" pitchFamily="18" charset="0"/>
                  </a:rPr>
                  <a:t>re-express </a:t>
                </a:r>
                <a:r>
                  <a:rPr lang="en-IN" sz="2600" b="1" i="1" dirty="0">
                    <a:latin typeface="Garamond" panose="02020404030301010803" pitchFamily="18" charset="0"/>
                  </a:rPr>
                  <a:t>X?</a:t>
                </a:r>
              </a:p>
              <a:p>
                <a:pPr lvl="1" algn="just">
                  <a:buFont typeface="Cambria" panose="02040503050406030204" pitchFamily="18" charset="0"/>
                  <a:buChar char="⎻"/>
                </a:pPr>
                <a:r>
                  <a:rPr lang="en-IN" sz="2600" dirty="0" smtClean="0">
                    <a:latin typeface="Garamond" panose="02020404030301010803" pitchFamily="18" charset="0"/>
                  </a:rPr>
                  <a:t>What </a:t>
                </a:r>
                <a:r>
                  <a:rPr lang="en-IN" sz="2600" dirty="0">
                    <a:latin typeface="Garamond" panose="02020404030301010803" pitchFamily="18" charset="0"/>
                  </a:rPr>
                  <a:t>is the good choice of basis </a:t>
                </a:r>
                <a:r>
                  <a:rPr lang="en-IN" sz="2600" b="1" dirty="0">
                    <a:latin typeface="Garamond" panose="02020404030301010803" pitchFamily="18" charset="0"/>
                  </a:rPr>
                  <a:t>P</a:t>
                </a:r>
                <a:r>
                  <a:rPr lang="en-IN" sz="2600" b="1" dirty="0" smtClean="0">
                    <a:latin typeface="Garamond" panose="02020404030301010803" pitchFamily="18" charset="0"/>
                  </a:rPr>
                  <a:t>?</a:t>
                </a:r>
              </a:p>
              <a:p>
                <a:pPr algn="just"/>
                <a:r>
                  <a:rPr lang="en-IN" sz="2600" dirty="0">
                    <a:latin typeface="Garamond" panose="02020404030301010803" pitchFamily="18" charset="0"/>
                  </a:rPr>
                  <a:t>Moreover,</a:t>
                </a:r>
              </a:p>
              <a:p>
                <a:pPr lvl="1" algn="just">
                  <a:buFont typeface="Cambria" panose="02040503050406030204" pitchFamily="18" charset="0"/>
                  <a:buChar char="‒"/>
                </a:pPr>
                <a:r>
                  <a:rPr lang="en-IN" sz="2600" i="1" dirty="0" smtClean="0">
                    <a:latin typeface="Garamond" panose="02020404030301010803" pitchFamily="18" charset="0"/>
                  </a:rPr>
                  <a:t>what </a:t>
                </a:r>
                <a:r>
                  <a:rPr lang="en-IN" sz="2600" i="1" dirty="0">
                    <a:latin typeface="Garamond" panose="02020404030301010803" pitchFamily="18" charset="0"/>
                  </a:rPr>
                  <a:t>features we would like </a:t>
                </a:r>
                <a:r>
                  <a:rPr lang="en-IN" sz="2600" b="1" i="1" dirty="0" smtClean="0">
                    <a:latin typeface="Garamond" panose="02020404030301010803" pitchFamily="18" charset="0"/>
                  </a:rPr>
                  <a:t>Y </a:t>
                </a:r>
                <a:r>
                  <a:rPr lang="en-IN" sz="2600" i="1" dirty="0" smtClean="0">
                    <a:latin typeface="Garamond" panose="02020404030301010803" pitchFamily="18" charset="0"/>
                  </a:rPr>
                  <a:t>to </a:t>
                </a:r>
                <a:r>
                  <a:rPr lang="en-IN" sz="2600" i="1" dirty="0">
                    <a:latin typeface="Garamond" panose="02020404030301010803" pitchFamily="18" charset="0"/>
                  </a:rPr>
                  <a:t>exhibit?</a:t>
                </a:r>
                <a:endParaRPr lang="en-IN" sz="26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8388"/>
                <a:ext cx="7924800" cy="4057612"/>
              </a:xfrm>
              <a:blipFill rotWithShape="1">
                <a:blip r:embed="rId2"/>
                <a:stretch>
                  <a:fillRect l="-1385" t="-1351" r="-1385" b="-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1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What does “best express” the data </a:t>
            </a:r>
            <a:r>
              <a:rPr lang="en-IN" dirty="0" smtClean="0">
                <a:solidFill>
                  <a:srgbClr val="C00000"/>
                </a:solidFill>
              </a:rPr>
              <a:t>means?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43188"/>
            <a:ext cx="8382000" cy="360041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IN" sz="2800" dirty="0" smtClean="0">
                <a:latin typeface="Garamond" panose="02020404030301010803" pitchFamily="18" charset="0"/>
              </a:rPr>
              <a:t>As </a:t>
            </a:r>
            <a:r>
              <a:rPr lang="en-IN" sz="2800" dirty="0">
                <a:latin typeface="Garamond" panose="02020404030301010803" pitchFamily="18" charset="0"/>
              </a:rPr>
              <a:t>we’ve said before, we want to filter out </a:t>
            </a:r>
            <a:r>
              <a:rPr lang="en-IN" sz="2800" dirty="0" smtClean="0">
                <a:latin typeface="Garamond" panose="02020404030301010803" pitchFamily="18" charset="0"/>
              </a:rPr>
              <a:t>noise and </a:t>
            </a:r>
            <a:r>
              <a:rPr lang="en-IN" sz="2800" dirty="0">
                <a:latin typeface="Garamond" panose="02020404030301010803" pitchFamily="18" charset="0"/>
              </a:rPr>
              <a:t>extract the relevant information from </a:t>
            </a:r>
            <a:r>
              <a:rPr lang="en-IN" sz="2800" dirty="0" smtClean="0">
                <a:latin typeface="Garamond" panose="02020404030301010803" pitchFamily="18" charset="0"/>
              </a:rPr>
              <a:t>the given </a:t>
            </a:r>
            <a:r>
              <a:rPr lang="en-IN" sz="2800" dirty="0">
                <a:latin typeface="Garamond" panose="02020404030301010803" pitchFamily="18" charset="0"/>
              </a:rPr>
              <a:t>data set.</a:t>
            </a:r>
          </a:p>
          <a:p>
            <a:pPr algn="just">
              <a:lnSpc>
                <a:spcPct val="200000"/>
              </a:lnSpc>
            </a:pPr>
            <a:r>
              <a:rPr lang="en-IN" sz="2800" dirty="0" smtClean="0">
                <a:latin typeface="Garamond" panose="02020404030301010803" pitchFamily="18" charset="0"/>
              </a:rPr>
              <a:t>Hence</a:t>
            </a:r>
            <a:r>
              <a:rPr lang="en-IN" sz="2800" dirty="0">
                <a:latin typeface="Garamond" panose="02020404030301010803" pitchFamily="18" charset="0"/>
              </a:rPr>
              <a:t>, the representation we are looking for </a:t>
            </a:r>
            <a:r>
              <a:rPr lang="en-IN" sz="2800" dirty="0" smtClean="0">
                <a:latin typeface="Garamond" panose="02020404030301010803" pitchFamily="18" charset="0"/>
              </a:rPr>
              <a:t>will decrease </a:t>
            </a:r>
            <a:r>
              <a:rPr lang="en-IN" sz="2800" dirty="0">
                <a:latin typeface="Garamond" panose="02020404030301010803" pitchFamily="18" charset="0"/>
              </a:rPr>
              <a:t>both </a:t>
            </a:r>
            <a:r>
              <a:rPr lang="en-IN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noise</a:t>
            </a:r>
            <a:r>
              <a:rPr lang="en-IN" sz="2800" dirty="0">
                <a:latin typeface="Garamond" panose="02020404030301010803" pitchFamily="18" charset="0"/>
              </a:rPr>
              <a:t> and </a:t>
            </a:r>
            <a:r>
              <a:rPr lang="en-IN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redundancy</a:t>
            </a:r>
            <a:r>
              <a:rPr lang="en-IN" sz="2800" dirty="0">
                <a:latin typeface="Garamond" panose="02020404030301010803" pitchFamily="18" charset="0"/>
              </a:rPr>
              <a:t> in the </a:t>
            </a:r>
            <a:r>
              <a:rPr lang="en-IN" sz="2800" dirty="0" smtClean="0">
                <a:latin typeface="Garamond" panose="02020404030301010803" pitchFamily="18" charset="0"/>
              </a:rPr>
              <a:t>data set </a:t>
            </a:r>
            <a:r>
              <a:rPr lang="en-IN" sz="2800" dirty="0">
                <a:latin typeface="Garamond" panose="02020404030301010803" pitchFamily="18" charset="0"/>
              </a:rPr>
              <a:t>at hand.</a:t>
            </a:r>
          </a:p>
        </p:txBody>
      </p:sp>
    </p:spTree>
    <p:extLst>
      <p:ext uri="{BB962C8B-B14F-4D97-AF65-F5344CB8AC3E}">
        <p14:creationId xmlns:p14="http://schemas.microsoft.com/office/powerpoint/2010/main" val="20879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26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宋体" pitchFamily="2" charset="-122"/>
              </a:rPr>
              <a:t>Basis &amp; Orthonormal Bases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3400" y="1600200"/>
            <a:ext cx="8001000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u="sng" dirty="0">
                <a:solidFill>
                  <a:srgbClr val="002060"/>
                </a:solidFill>
                <a:ea typeface="宋体" pitchFamily="2" charset="-122"/>
              </a:rPr>
              <a:t>Basis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: a space is totally defined by a set of vectors – any 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vector 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is a </a:t>
            </a:r>
            <a:r>
              <a:rPr lang="en-US" altLang="zh-CN" sz="2400" i="1" dirty="0">
                <a:solidFill>
                  <a:srgbClr val="002060"/>
                </a:solidFill>
                <a:ea typeface="宋体" pitchFamily="2" charset="-122"/>
              </a:rPr>
              <a:t>linear combination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 of the basis</a:t>
            </a:r>
          </a:p>
          <a:p>
            <a:endParaRPr lang="en-US" altLang="zh-CN" sz="2400" dirty="0">
              <a:solidFill>
                <a:srgbClr val="002060"/>
              </a:solidFill>
              <a:ea typeface="宋体" pitchFamily="2" charset="-122"/>
            </a:endParaRPr>
          </a:p>
          <a:p>
            <a:r>
              <a:rPr lang="en-US" altLang="zh-CN" sz="2400" i="1" dirty="0">
                <a:solidFill>
                  <a:srgbClr val="002060"/>
                </a:solidFill>
                <a:ea typeface="宋体" pitchFamily="2" charset="-122"/>
              </a:rPr>
              <a:t>Ortho-Normal: orthogonal + normal</a:t>
            </a:r>
          </a:p>
          <a:p>
            <a:endParaRPr lang="en-US" altLang="zh-CN" sz="2400" i="1" dirty="0">
              <a:solidFill>
                <a:srgbClr val="002060"/>
              </a:solidFill>
              <a:ea typeface="宋体" pitchFamily="2" charset="-122"/>
            </a:endParaRPr>
          </a:p>
          <a:p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[</a:t>
            </a:r>
            <a:r>
              <a:rPr lang="en-US" altLang="zh-CN" sz="2400" b="1" u="sng" dirty="0">
                <a:solidFill>
                  <a:srgbClr val="002060"/>
                </a:solidFill>
                <a:ea typeface="宋体" pitchFamily="2" charset="-122"/>
              </a:rPr>
              <a:t>Sneak peek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: </a:t>
            </a:r>
            <a:r>
              <a:rPr lang="en-US" altLang="zh-CN" sz="2400" b="1" u="sng" dirty="0" smtClean="0">
                <a:solidFill>
                  <a:srgbClr val="002060"/>
                </a:solidFill>
                <a:ea typeface="宋体" pitchFamily="2" charset="-122"/>
              </a:rPr>
              <a:t>Orthogonal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: dot product is zero</a:t>
            </a:r>
          </a:p>
          <a:p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	</a:t>
            </a:r>
            <a:r>
              <a:rPr lang="en-US" altLang="zh-CN" sz="2400" dirty="0" smtClean="0">
                <a:solidFill>
                  <a:srgbClr val="002060"/>
                </a:solidFill>
                <a:ea typeface="宋体" pitchFamily="2" charset="-122"/>
              </a:rPr>
              <a:t>         </a:t>
            </a:r>
            <a:r>
              <a:rPr lang="en-US" altLang="zh-CN" sz="2400" b="1" u="sng" dirty="0" smtClean="0">
                <a:solidFill>
                  <a:srgbClr val="002060"/>
                </a:solidFill>
                <a:ea typeface="宋体" pitchFamily="2" charset="-122"/>
              </a:rPr>
              <a:t>Normal</a:t>
            </a:r>
            <a:r>
              <a:rPr lang="en-US" altLang="zh-CN" sz="2400" dirty="0">
                <a:solidFill>
                  <a:srgbClr val="002060"/>
                </a:solidFill>
                <a:ea typeface="宋体" pitchFamily="2" charset="-122"/>
              </a:rPr>
              <a:t>: magnitude is one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7800" y="4514671"/>
                <a:ext cx="268605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sz="2800" b="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IN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IN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514671"/>
                <a:ext cx="2686056" cy="13849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65844" y="4495800"/>
                <a:ext cx="141115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800" b="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44" y="4495800"/>
                <a:ext cx="1411156" cy="1384995"/>
              </a:xfrm>
              <a:prstGeom prst="rect">
                <a:avLst/>
              </a:prstGeom>
              <a:blipFill rotWithShape="0">
                <a:blip r:embed="rId3"/>
                <a:stretch>
                  <a:fillRect t="-4846" b="-110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Noise</a:t>
            </a:r>
            <a:endParaRPr lang="en-IN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38388"/>
                <a:ext cx="8610600" cy="436241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sz="2200" dirty="0" smtClean="0">
                    <a:latin typeface="Garamond" panose="02020404030301010803" pitchFamily="18" charset="0"/>
                  </a:rPr>
                  <a:t>Noise in any data must be low or – no matter the analysis technique </a:t>
                </a:r>
                <a:r>
                  <a:rPr lang="en-IN" sz="2200" dirty="0">
                    <a:latin typeface="Garamond" panose="02020404030301010803" pitchFamily="18" charset="0"/>
                  </a:rPr>
                  <a:t>– no information about a system can be </a:t>
                </a:r>
                <a:r>
                  <a:rPr lang="en-IN" sz="2200" dirty="0" smtClean="0">
                    <a:latin typeface="Garamond" panose="02020404030301010803" pitchFamily="18" charset="0"/>
                  </a:rPr>
                  <a:t>extracted</a:t>
                </a:r>
                <a:r>
                  <a:rPr lang="en-IN" sz="2200" dirty="0">
                    <a:latin typeface="Garamond" panose="02020404030301010803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sz="2200" dirty="0" smtClean="0">
                    <a:latin typeface="Garamond" panose="02020404030301010803" pitchFamily="18" charset="0"/>
                  </a:rPr>
                  <a:t>There </a:t>
                </a:r>
                <a:r>
                  <a:rPr lang="en-IN" sz="2200" dirty="0">
                    <a:latin typeface="Garamond" panose="02020404030301010803" pitchFamily="18" charset="0"/>
                  </a:rPr>
                  <a:t>exists no absolute scale for the noise but rather it </a:t>
                </a:r>
                <a:r>
                  <a:rPr lang="en-IN" sz="2200" dirty="0" smtClean="0">
                    <a:latin typeface="Garamond" panose="02020404030301010803" pitchFamily="18" charset="0"/>
                  </a:rPr>
                  <a:t>is measured </a:t>
                </a:r>
                <a:r>
                  <a:rPr lang="en-IN" sz="2200" dirty="0">
                    <a:latin typeface="Garamond" panose="02020404030301010803" pitchFamily="18" charset="0"/>
                  </a:rPr>
                  <a:t>relative to the measurement, e.g. recorded </a:t>
                </a:r>
                <a:r>
                  <a:rPr lang="en-IN" sz="2200" dirty="0" smtClean="0">
                    <a:latin typeface="Garamond" panose="02020404030301010803" pitchFamily="18" charset="0"/>
                  </a:rPr>
                  <a:t>ball positions</a:t>
                </a:r>
                <a:r>
                  <a:rPr lang="en-IN" sz="2200" dirty="0">
                    <a:latin typeface="Garamond" panose="02020404030301010803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sz="2200" dirty="0" smtClean="0">
                    <a:latin typeface="Garamond" panose="02020404030301010803" pitchFamily="18" charset="0"/>
                  </a:rPr>
                  <a:t>A </a:t>
                </a:r>
                <a:r>
                  <a:rPr lang="en-IN" sz="2200" dirty="0">
                    <a:latin typeface="Garamond" panose="02020404030301010803" pitchFamily="18" charset="0"/>
                  </a:rPr>
                  <a:t>common measure is the </a:t>
                </a:r>
                <a:r>
                  <a:rPr lang="en-IN" sz="2200" i="1" dirty="0">
                    <a:latin typeface="Garamond" panose="02020404030301010803" pitchFamily="18" charset="0"/>
                  </a:rPr>
                  <a:t>signal-to-noise ration (SNR), or a ratio </a:t>
                </a:r>
                <a:r>
                  <a:rPr lang="en-IN" sz="2200" i="1" dirty="0" smtClean="0">
                    <a:latin typeface="Garamond" panose="02020404030301010803" pitchFamily="18" charset="0"/>
                  </a:rPr>
                  <a:t>of </a:t>
                </a:r>
                <a:r>
                  <a:rPr lang="en-IN" sz="2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aramond" panose="02020404030301010803" pitchFamily="18" charset="0"/>
                  </a:rPr>
                  <a:t>variances</a:t>
                </a:r>
                <a:r>
                  <a:rPr lang="en-IN" sz="2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aramond" panose="02020404030301010803" pitchFamily="18" charset="0"/>
                  </a:rPr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IN" sz="2200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aramond" panose="02020404030301010803" pitchFamily="18" charset="0"/>
                  </a:rPr>
                  <a:t>SNR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𝑠𝑖𝑔𝑛𝑎𝑙</m:t>
                            </m:r>
                          </m:sub>
                          <m:sup>
                            <m: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𝑛𝑜𝑖𝑠𝑒</m:t>
                            </m:r>
                          </m:sub>
                          <m:sup>
                            <m:r>
                              <a:rPr lang="en-IN" sz="22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IN" sz="22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aramond" panose="02020404030301010803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N" sz="2200" dirty="0" smtClean="0">
                    <a:latin typeface="Garamond" panose="02020404030301010803" pitchFamily="18" charset="0"/>
                  </a:rPr>
                  <a:t>A </a:t>
                </a:r>
                <a:r>
                  <a:rPr lang="en-IN" sz="2200" dirty="0">
                    <a:latin typeface="Garamond" panose="02020404030301010803" pitchFamily="18" charset="0"/>
                  </a:rPr>
                  <a:t>high SNR (&gt;&gt;1) indicates high precision data, while a </a:t>
                </a:r>
                <a:r>
                  <a:rPr lang="en-IN" sz="2200" dirty="0" smtClean="0">
                    <a:latin typeface="Garamond" panose="02020404030301010803" pitchFamily="18" charset="0"/>
                  </a:rPr>
                  <a:t>low SNR </a:t>
                </a:r>
                <a:r>
                  <a:rPr lang="en-IN" sz="2200" dirty="0">
                    <a:latin typeface="Garamond" panose="02020404030301010803" pitchFamily="18" charset="0"/>
                  </a:rPr>
                  <a:t>indicates noise contaminated data</a:t>
                </a:r>
                <a:r>
                  <a:rPr lang="en-IN" sz="2200" dirty="0" smtClean="0">
                    <a:latin typeface="Garamond" panose="02020404030301010803" pitchFamily="18" charset="0"/>
                  </a:rPr>
                  <a:t>. </a:t>
                </a:r>
                <a:endParaRPr lang="en-IN" sz="22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38388"/>
                <a:ext cx="8610600" cy="4362412"/>
              </a:xfrm>
              <a:blipFill rotWithShape="1">
                <a:blip r:embed="rId2"/>
                <a:stretch>
                  <a:fillRect l="-921" r="-921" b="-37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Why Variance ?!!!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28988"/>
            <a:ext cx="4343400" cy="222881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IN" dirty="0">
                <a:latin typeface="Garamond" panose="02020404030301010803" pitchFamily="18" charset="0"/>
              </a:rPr>
              <a:t>Find the axis rotation </a:t>
            </a:r>
            <a:r>
              <a:rPr lang="en-IN" dirty="0" smtClean="0">
                <a:latin typeface="Garamond" panose="02020404030301010803" pitchFamily="18" charset="0"/>
              </a:rPr>
              <a:t>that maximizes </a:t>
            </a:r>
            <a:r>
              <a:rPr lang="en-IN" dirty="0">
                <a:latin typeface="Garamond" panose="02020404030301010803" pitchFamily="18" charset="0"/>
              </a:rPr>
              <a:t>SNR = maximizes </a:t>
            </a:r>
            <a:r>
              <a:rPr lang="en-IN" dirty="0" smtClean="0">
                <a:latin typeface="Garamond" panose="02020404030301010803" pitchFamily="18" charset="0"/>
              </a:rPr>
              <a:t>the </a:t>
            </a:r>
            <a:r>
              <a:rPr lang="en-IN" dirty="0">
                <a:latin typeface="Garamond" panose="02020404030301010803" pitchFamily="18" charset="0"/>
              </a:rPr>
              <a:t>variance between axis.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105400" y="2127728"/>
            <a:ext cx="3807852" cy="39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Redundancy 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705388"/>
            <a:ext cx="8534400" cy="2000212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latin typeface="Garamond" panose="02020404030301010803" pitchFamily="18" charset="0"/>
              </a:rPr>
              <a:t>Multiple sensors record the same dynamic information.</a:t>
            </a:r>
          </a:p>
          <a:p>
            <a:pPr algn="just"/>
            <a:r>
              <a:rPr lang="en-IN" sz="1800" dirty="0" smtClean="0">
                <a:latin typeface="Garamond" panose="02020404030301010803" pitchFamily="18" charset="0"/>
              </a:rPr>
              <a:t>Consider </a:t>
            </a:r>
            <a:r>
              <a:rPr lang="en-IN" sz="1800" dirty="0">
                <a:latin typeface="Garamond" panose="02020404030301010803" pitchFamily="18" charset="0"/>
              </a:rPr>
              <a:t>a range of possible plots between two arbitrary </a:t>
            </a:r>
            <a:r>
              <a:rPr lang="en-IN" sz="1800" dirty="0" smtClean="0">
                <a:latin typeface="Garamond" panose="02020404030301010803" pitchFamily="18" charset="0"/>
              </a:rPr>
              <a:t>measurement r</a:t>
            </a:r>
            <a:r>
              <a:rPr lang="en-IN" sz="1800" baseline="-25000" dirty="0" smtClean="0">
                <a:latin typeface="Garamond" panose="02020404030301010803" pitchFamily="18" charset="0"/>
              </a:rPr>
              <a:t>1</a:t>
            </a:r>
            <a:r>
              <a:rPr lang="en-IN" sz="1800" dirty="0" smtClean="0">
                <a:latin typeface="Garamond" panose="02020404030301010803" pitchFamily="18" charset="0"/>
              </a:rPr>
              <a:t> and r</a:t>
            </a:r>
            <a:r>
              <a:rPr lang="en-IN" sz="1800" baseline="-25000" dirty="0" smtClean="0">
                <a:latin typeface="Garamond" panose="02020404030301010803" pitchFamily="18" charset="0"/>
              </a:rPr>
              <a:t>2</a:t>
            </a:r>
            <a:r>
              <a:rPr lang="en-IN" sz="1800" dirty="0" smtClean="0">
                <a:latin typeface="Garamond" panose="02020404030301010803" pitchFamily="18" charset="0"/>
              </a:rPr>
              <a:t>.</a:t>
            </a:r>
            <a:endParaRPr lang="en-IN" sz="1800" dirty="0">
              <a:latin typeface="Garamond" panose="02020404030301010803" pitchFamily="18" charset="0"/>
            </a:endParaRPr>
          </a:p>
          <a:p>
            <a:pPr algn="just"/>
            <a:r>
              <a:rPr lang="en-IN" sz="1800" dirty="0" smtClean="0">
                <a:latin typeface="Garamond" panose="02020404030301010803" pitchFamily="18" charset="0"/>
              </a:rPr>
              <a:t>Panel(a</a:t>
            </a:r>
            <a:r>
              <a:rPr lang="en-IN" sz="1800" dirty="0">
                <a:latin typeface="Garamond" panose="02020404030301010803" pitchFamily="18" charset="0"/>
              </a:rPr>
              <a:t>) depicts two recordings with no redundancy, i.e. they are </a:t>
            </a:r>
            <a:r>
              <a:rPr lang="en-IN" sz="1800" i="1" dirty="0" smtClean="0">
                <a:latin typeface="Garamond" panose="02020404030301010803" pitchFamily="18" charset="0"/>
              </a:rPr>
              <a:t>un-correlated</a:t>
            </a:r>
            <a:r>
              <a:rPr lang="en-IN" sz="1800" i="1" dirty="0">
                <a:latin typeface="Garamond" panose="02020404030301010803" pitchFamily="18" charset="0"/>
              </a:rPr>
              <a:t>, e.g. person’s height and his GPA.</a:t>
            </a:r>
          </a:p>
          <a:p>
            <a:pPr algn="just"/>
            <a:r>
              <a:rPr lang="en-IN" sz="1800" dirty="0" smtClean="0">
                <a:latin typeface="Garamond" panose="02020404030301010803" pitchFamily="18" charset="0"/>
              </a:rPr>
              <a:t>However</a:t>
            </a:r>
            <a:r>
              <a:rPr lang="en-IN" sz="1800" dirty="0">
                <a:latin typeface="Garamond" panose="02020404030301010803" pitchFamily="18" charset="0"/>
              </a:rPr>
              <a:t>, in panel(c) both recordings appear to be strongly related</a:t>
            </a:r>
            <a:r>
              <a:rPr lang="en-IN" sz="1800" dirty="0" smtClean="0">
                <a:latin typeface="Garamond" panose="02020404030301010803" pitchFamily="18" charset="0"/>
              </a:rPr>
              <a:t>, i.e. one </a:t>
            </a:r>
            <a:r>
              <a:rPr lang="en-IN" sz="1800" dirty="0">
                <a:latin typeface="Garamond" panose="02020404030301010803" pitchFamily="18" charset="0"/>
              </a:rPr>
              <a:t>can be expressed in terms of the other.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8821" y="413980"/>
            <a:ext cx="296155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Redundancy 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24400"/>
            <a:ext cx="8305800" cy="182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Garamond" panose="02020404030301010803" pitchFamily="18" charset="0"/>
              </a:rPr>
              <a:t>Computing </a:t>
            </a:r>
            <a:r>
              <a:rPr lang="en-IN" sz="2000" b="1" dirty="0" smtClean="0">
                <a:latin typeface="Garamond" panose="02020404030301010803" pitchFamily="18" charset="0"/>
              </a:rPr>
              <a:t>Covariance Matrix (S) </a:t>
            </a:r>
            <a:r>
              <a:rPr lang="en-IN" sz="2000" dirty="0" smtClean="0">
                <a:latin typeface="Garamond" panose="02020404030301010803" pitchFamily="18" charset="0"/>
              </a:rPr>
              <a:t>quantifies </a:t>
            </a:r>
            <a:r>
              <a:rPr lang="en-IN" sz="2000" dirty="0">
                <a:latin typeface="Garamond" panose="02020404030301010803" pitchFamily="18" charset="0"/>
              </a:rPr>
              <a:t>the correlations between all </a:t>
            </a:r>
            <a:r>
              <a:rPr lang="en-IN" sz="2000" dirty="0" smtClean="0">
                <a:latin typeface="Garamond" panose="02020404030301010803" pitchFamily="18" charset="0"/>
              </a:rPr>
              <a:t>possible pairs </a:t>
            </a:r>
            <a:r>
              <a:rPr lang="en-IN" sz="2000" dirty="0">
                <a:latin typeface="Garamond" panose="02020404030301010803" pitchFamily="18" charset="0"/>
              </a:rPr>
              <a:t>of measurements. Between one pair of measurements, </a:t>
            </a:r>
            <a:r>
              <a:rPr lang="en-IN" sz="2000" dirty="0" smtClean="0">
                <a:latin typeface="Garamond" panose="02020404030301010803" pitchFamily="18" charset="0"/>
              </a:rPr>
              <a:t>a large covariance/correlation </a:t>
            </a:r>
            <a:r>
              <a:rPr lang="en-IN" sz="2000" dirty="0">
                <a:latin typeface="Garamond" panose="02020404030301010803" pitchFamily="18" charset="0"/>
              </a:rPr>
              <a:t>corresponds to a situation like panel (c), </a:t>
            </a:r>
            <a:r>
              <a:rPr lang="en-IN" sz="2000" dirty="0" smtClean="0">
                <a:latin typeface="Garamond" panose="02020404030301010803" pitchFamily="18" charset="0"/>
              </a:rPr>
              <a:t>while zero </a:t>
            </a:r>
            <a:r>
              <a:rPr lang="en-IN" sz="2000" dirty="0">
                <a:latin typeface="Garamond" panose="02020404030301010803" pitchFamily="18" charset="0"/>
              </a:rPr>
              <a:t>covariance corresponds to entirely uncorrelated data as </a:t>
            </a:r>
            <a:r>
              <a:rPr lang="en-IN" sz="2000" dirty="0" smtClean="0">
                <a:latin typeface="Garamond" panose="02020404030301010803" pitchFamily="18" charset="0"/>
              </a:rPr>
              <a:t>in panel </a:t>
            </a:r>
            <a:r>
              <a:rPr lang="en-IN" sz="2000" dirty="0">
                <a:latin typeface="Garamond" panose="02020404030301010803" pitchFamily="18" charset="0"/>
              </a:rPr>
              <a:t>(a)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8821" y="413980"/>
            <a:ext cx="296155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Redundancy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1771611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N" dirty="0" smtClean="0">
                <a:latin typeface="Garamond" panose="02020404030301010803" pitchFamily="18" charset="0"/>
              </a:rPr>
              <a:t>Suppose</a:t>
            </a:r>
            <a:r>
              <a:rPr lang="en-IN" dirty="0">
                <a:latin typeface="Garamond" panose="02020404030301010803" pitchFamily="18" charset="0"/>
              </a:rPr>
              <a:t>, we have the option of manipulating </a:t>
            </a:r>
            <a:r>
              <a:rPr lang="en-IN" b="1" dirty="0" smtClean="0">
                <a:latin typeface="Garamond" panose="02020404030301010803" pitchFamily="18" charset="0"/>
              </a:rPr>
              <a:t>S</a:t>
            </a:r>
            <a:r>
              <a:rPr lang="en-IN" b="1" baseline="-25000" dirty="0" smtClean="0">
                <a:latin typeface="Garamond" panose="02020404030301010803" pitchFamily="18" charset="0"/>
              </a:rPr>
              <a:t>X</a:t>
            </a:r>
            <a:r>
              <a:rPr lang="en-IN" dirty="0" smtClean="0">
                <a:latin typeface="Garamond" panose="02020404030301010803" pitchFamily="18" charset="0"/>
              </a:rPr>
              <a:t>. </a:t>
            </a:r>
            <a:r>
              <a:rPr lang="en-IN" dirty="0">
                <a:latin typeface="Garamond" panose="02020404030301010803" pitchFamily="18" charset="0"/>
              </a:rPr>
              <a:t>We </a:t>
            </a:r>
            <a:r>
              <a:rPr lang="en-IN" dirty="0" smtClean="0">
                <a:latin typeface="Garamond" panose="02020404030301010803" pitchFamily="18" charset="0"/>
              </a:rPr>
              <a:t>will suggestively </a:t>
            </a:r>
            <a:r>
              <a:rPr lang="en-IN" dirty="0">
                <a:latin typeface="Garamond" panose="02020404030301010803" pitchFamily="18" charset="0"/>
              </a:rPr>
              <a:t>define our manipulated covariance matrix </a:t>
            </a:r>
            <a:r>
              <a:rPr lang="en-IN" b="1" dirty="0" smtClean="0">
                <a:latin typeface="Garamond" panose="02020404030301010803" pitchFamily="18" charset="0"/>
              </a:rPr>
              <a:t>S</a:t>
            </a:r>
            <a:r>
              <a:rPr lang="en-IN" b="1" baseline="-25000" dirty="0" smtClean="0">
                <a:latin typeface="Garamond" panose="02020404030301010803" pitchFamily="18" charset="0"/>
              </a:rPr>
              <a:t>Y</a:t>
            </a:r>
            <a:r>
              <a:rPr lang="en-IN" b="1" dirty="0" smtClean="0">
                <a:latin typeface="Garamond" panose="02020404030301010803" pitchFamily="18" charset="0"/>
              </a:rPr>
              <a:t>.</a:t>
            </a: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724400"/>
            <a:ext cx="628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What features do you want to optimize in S</a:t>
            </a:r>
            <a:r>
              <a:rPr lang="en-IN" sz="2400" baseline="-25000" dirty="0" smtClean="0">
                <a:solidFill>
                  <a:srgbClr val="C00000"/>
                </a:solidFill>
              </a:rPr>
              <a:t>Y</a:t>
            </a:r>
            <a:r>
              <a:rPr lang="en-IN" sz="2400" dirty="0" smtClean="0">
                <a:solidFill>
                  <a:srgbClr val="C00000"/>
                </a:solidFill>
              </a:rPr>
              <a:t>?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err="1">
                <a:solidFill>
                  <a:srgbClr val="C00000"/>
                </a:solidFill>
              </a:rPr>
              <a:t>Diagonalize</a:t>
            </a:r>
            <a:r>
              <a:rPr lang="en-IN" sz="4000" dirty="0">
                <a:solidFill>
                  <a:srgbClr val="C00000"/>
                </a:solidFill>
              </a:rPr>
              <a:t> the Covariance Matrix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7754520" cy="41338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latin typeface="Garamond" panose="02020404030301010803" pitchFamily="18" charset="0"/>
              </a:rPr>
              <a:t>Our goals are to find the covariance matrix that:</a:t>
            </a:r>
          </a:p>
          <a:p>
            <a:pPr marL="786384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Garamond" panose="02020404030301010803" pitchFamily="18" charset="0"/>
              </a:rPr>
              <a:t>Minimizes </a:t>
            </a:r>
            <a:r>
              <a:rPr lang="en-IN" sz="2400" dirty="0">
                <a:latin typeface="Garamond" panose="02020404030301010803" pitchFamily="18" charset="0"/>
              </a:rPr>
              <a:t>redundancy, measured by covariance. (off-diagonal</a:t>
            </a:r>
            <a:r>
              <a:rPr lang="en-IN" sz="2400" dirty="0" smtClean="0">
                <a:latin typeface="Garamond" panose="02020404030301010803" pitchFamily="18" charset="0"/>
              </a:rPr>
              <a:t>).</a:t>
            </a:r>
          </a:p>
          <a:p>
            <a:pPr marL="105156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Garamond" panose="02020404030301010803" pitchFamily="18" charset="0"/>
              </a:rPr>
              <a:t>i.e</a:t>
            </a:r>
            <a:r>
              <a:rPr lang="en-IN" dirty="0">
                <a:latin typeface="Garamond" panose="02020404030301010803" pitchFamily="18" charset="0"/>
              </a:rPr>
              <a:t>. we would like each variable to co-vary as little as </a:t>
            </a:r>
            <a:r>
              <a:rPr lang="en-IN" dirty="0" smtClean="0">
                <a:latin typeface="Garamond" panose="02020404030301010803" pitchFamily="18" charset="0"/>
              </a:rPr>
              <a:t>possible with </a:t>
            </a:r>
            <a:r>
              <a:rPr lang="en-IN" dirty="0">
                <a:latin typeface="Garamond" panose="02020404030301010803" pitchFamily="18" charset="0"/>
              </a:rPr>
              <a:t>other variables. </a:t>
            </a:r>
          </a:p>
          <a:p>
            <a:pPr marL="786384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Garamond" panose="02020404030301010803" pitchFamily="18" charset="0"/>
              </a:rPr>
              <a:t>Maximizes </a:t>
            </a:r>
            <a:r>
              <a:rPr lang="en-IN" sz="2400" dirty="0">
                <a:latin typeface="Garamond" panose="02020404030301010803" pitchFamily="18" charset="0"/>
              </a:rPr>
              <a:t>the signal, measured by variance. (the diagonal</a:t>
            </a:r>
            <a:r>
              <a:rPr lang="en-IN" sz="2400" dirty="0" smtClean="0">
                <a:latin typeface="Garamond" panose="02020404030301010803" pitchFamily="18" charset="0"/>
              </a:rPr>
              <a:t>)</a:t>
            </a:r>
            <a:endParaRPr lang="en-IN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err="1">
                <a:solidFill>
                  <a:srgbClr val="C00000"/>
                </a:solidFill>
              </a:rPr>
              <a:t>Diagonalize</a:t>
            </a:r>
            <a:r>
              <a:rPr lang="en-IN" sz="4000" dirty="0">
                <a:solidFill>
                  <a:srgbClr val="C00000"/>
                </a:solidFill>
              </a:rPr>
              <a:t> the Covariance Matrix</a:t>
            </a:r>
            <a:br>
              <a:rPr lang="en-IN" sz="4000" dirty="0">
                <a:solidFill>
                  <a:srgbClr val="C00000"/>
                </a:solidFill>
              </a:rPr>
            </a:br>
            <a:r>
              <a:rPr lang="en-IN" sz="4000" dirty="0">
                <a:solidFill>
                  <a:srgbClr val="C00000"/>
                </a:solidFill>
              </a:rPr>
              <a:t>PCA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38388"/>
                <a:ext cx="7983120" cy="382901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PCA assumes that all basis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b="1" dirty="0" smtClean="0">
                    <a:latin typeface="Garamond" panose="02020404030301010803" pitchFamily="18" charset="0"/>
                  </a:rPr>
                  <a:t> </a:t>
                </a:r>
                <a:r>
                  <a:rPr lang="en-IN" dirty="0" smtClean="0">
                    <a:latin typeface="Garamond" panose="02020404030301010803" pitchFamily="18" charset="0"/>
                  </a:rPr>
                  <a:t>are </a:t>
                </a:r>
                <a:r>
                  <a:rPr lang="en-IN" dirty="0">
                    <a:latin typeface="Garamond" panose="02020404030301010803" pitchFamily="18" charset="0"/>
                  </a:rPr>
                  <a:t>orthonormal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>
                    <a:latin typeface="Garamond" panose="02020404030301010803" pitchFamily="18" charset="0"/>
                  </a:rPr>
                  <a:t>.</a:t>
                </a:r>
                <a:r>
                  <a:rPr lang="en-IN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IN" dirty="0" smtClean="0">
                    <a:latin typeface="Garamond" panose="02020404030301010803" pitchFamily="18" charset="0"/>
                  </a:rPr>
                  <a:t>).</a:t>
                </a:r>
                <a:endParaRPr lang="en-IN" dirty="0">
                  <a:latin typeface="Garamond" panose="02020404030301010803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Hence</a:t>
                </a:r>
                <a:r>
                  <a:rPr lang="en-IN" dirty="0">
                    <a:latin typeface="Garamond" panose="02020404030301010803" pitchFamily="18" charset="0"/>
                  </a:rPr>
                  <a:t>, in the language of linear algebra, </a:t>
                </a:r>
                <a:r>
                  <a:rPr lang="en-IN" dirty="0" smtClean="0">
                    <a:latin typeface="Garamond" panose="02020404030301010803" pitchFamily="18" charset="0"/>
                  </a:rPr>
                  <a:t>PCA assumes </a:t>
                </a:r>
                <a:r>
                  <a:rPr lang="en-IN" b="1" dirty="0">
                    <a:latin typeface="Garamond" panose="02020404030301010803" pitchFamily="18" charset="0"/>
                  </a:rPr>
                  <a:t>P is an orthonormal matrix.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Secondly</a:t>
                </a:r>
                <a:r>
                  <a:rPr lang="en-IN" dirty="0">
                    <a:latin typeface="Garamond" panose="02020404030301010803" pitchFamily="18" charset="0"/>
                  </a:rPr>
                  <a:t>, PCA assumes the directions with </a:t>
                </a:r>
                <a:r>
                  <a:rPr lang="en-IN" dirty="0" smtClean="0">
                    <a:latin typeface="Garamond" panose="02020404030301010803" pitchFamily="18" charset="0"/>
                  </a:rPr>
                  <a:t>the largest </a:t>
                </a:r>
                <a:r>
                  <a:rPr lang="en-IN" dirty="0">
                    <a:latin typeface="Garamond" panose="02020404030301010803" pitchFamily="18" charset="0"/>
                  </a:rPr>
                  <a:t>variances are the most “important” or </a:t>
                </a:r>
                <a:r>
                  <a:rPr lang="en-IN" dirty="0" smtClean="0">
                    <a:latin typeface="Garamond" panose="02020404030301010803" pitchFamily="18" charset="0"/>
                  </a:rPr>
                  <a:t>in other </a:t>
                </a:r>
                <a:r>
                  <a:rPr lang="en-IN" dirty="0">
                    <a:latin typeface="Garamond" panose="02020404030301010803" pitchFamily="18" charset="0"/>
                  </a:rPr>
                  <a:t>words, most principal.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i="1" dirty="0" smtClean="0">
                    <a:latin typeface="Garamond" panose="02020404030301010803" pitchFamily="18" charset="0"/>
                  </a:rPr>
                  <a:t>Why </a:t>
                </a:r>
                <a:r>
                  <a:rPr lang="en-IN" i="1" dirty="0">
                    <a:latin typeface="Garamond" panose="02020404030301010803" pitchFamily="18" charset="0"/>
                  </a:rPr>
                  <a:t>are these assumptions easiest?</a:t>
                </a:r>
                <a:endParaRPr lang="en-IN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38388"/>
                <a:ext cx="7983120" cy="3829012"/>
              </a:xfrm>
              <a:blipFill rotWithShape="1">
                <a:blip r:embed="rId2"/>
                <a:stretch>
                  <a:fillRect l="-1145" r="-1069" b="-127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2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err="1">
                <a:solidFill>
                  <a:srgbClr val="C00000"/>
                </a:solidFill>
              </a:rPr>
              <a:t>Diagonalize</a:t>
            </a:r>
            <a:r>
              <a:rPr lang="en-IN" sz="4000" dirty="0">
                <a:solidFill>
                  <a:srgbClr val="C00000"/>
                </a:solidFill>
              </a:rPr>
              <a:t> the Covariance Matrix</a:t>
            </a:r>
            <a:br>
              <a:rPr lang="en-IN" sz="4000" dirty="0">
                <a:solidFill>
                  <a:srgbClr val="C00000"/>
                </a:solidFill>
              </a:rPr>
            </a:br>
            <a:r>
              <a:rPr lang="en-IN" sz="4000" dirty="0">
                <a:solidFill>
                  <a:srgbClr val="C00000"/>
                </a:solidFill>
              </a:rPr>
              <a:t>PCA Assumptions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38388"/>
            <a:ext cx="8458200" cy="42100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1900" dirty="0">
                <a:latin typeface="Garamond" panose="02020404030301010803" pitchFamily="18" charset="0"/>
              </a:rPr>
              <a:t>By the variance assumption PCA first selects a normalized direction </a:t>
            </a:r>
            <a:r>
              <a:rPr lang="en-IN" sz="1900" dirty="0" smtClean="0">
                <a:latin typeface="Garamond" panose="02020404030301010803" pitchFamily="18" charset="0"/>
              </a:rPr>
              <a:t>in </a:t>
            </a:r>
            <a:r>
              <a:rPr lang="en-IN" sz="1900" i="1" dirty="0" smtClean="0">
                <a:latin typeface="Garamond" panose="02020404030301010803" pitchFamily="18" charset="0"/>
              </a:rPr>
              <a:t>m-dimensional </a:t>
            </a:r>
            <a:r>
              <a:rPr lang="en-IN" sz="1900" i="1" dirty="0">
                <a:latin typeface="Garamond" panose="02020404030301010803" pitchFamily="18" charset="0"/>
              </a:rPr>
              <a:t>space along which the variance in </a:t>
            </a:r>
            <a:r>
              <a:rPr lang="en-IN" sz="1900" b="1" i="1" dirty="0">
                <a:latin typeface="Garamond" panose="02020404030301010803" pitchFamily="18" charset="0"/>
              </a:rPr>
              <a:t>X </a:t>
            </a:r>
            <a:r>
              <a:rPr lang="en-IN" sz="1900" i="1" dirty="0">
                <a:latin typeface="Garamond" panose="02020404030301010803" pitchFamily="18" charset="0"/>
              </a:rPr>
              <a:t>is </a:t>
            </a:r>
            <a:r>
              <a:rPr lang="en-IN" sz="1900" i="1" dirty="0" smtClean="0">
                <a:latin typeface="Garamond" panose="02020404030301010803" pitchFamily="18" charset="0"/>
              </a:rPr>
              <a:t>maximized - </a:t>
            </a:r>
            <a:r>
              <a:rPr lang="en-IN" sz="1900" dirty="0" smtClean="0">
                <a:latin typeface="Garamond" panose="02020404030301010803" pitchFamily="18" charset="0"/>
              </a:rPr>
              <a:t>it</a:t>
            </a:r>
            <a:r>
              <a:rPr lang="en-IN" sz="1900" b="1" i="1" dirty="0" smtClean="0">
                <a:latin typeface="Garamond" panose="02020404030301010803" pitchFamily="18" charset="0"/>
              </a:rPr>
              <a:t> </a:t>
            </a:r>
            <a:r>
              <a:rPr lang="en-IN" sz="1900" dirty="0" smtClean="0">
                <a:latin typeface="Garamond" panose="02020404030301010803" pitchFamily="18" charset="0"/>
              </a:rPr>
              <a:t>saves </a:t>
            </a:r>
            <a:r>
              <a:rPr lang="en-IN" sz="1900" dirty="0">
                <a:latin typeface="Garamond" panose="02020404030301010803" pitchFamily="18" charset="0"/>
              </a:rPr>
              <a:t>this as </a:t>
            </a:r>
            <a:r>
              <a:rPr lang="en-IN" sz="1900" b="1" dirty="0" smtClean="0">
                <a:latin typeface="Garamond" panose="02020404030301010803" pitchFamily="18" charset="0"/>
              </a:rPr>
              <a:t>p</a:t>
            </a:r>
            <a:r>
              <a:rPr lang="en-IN" sz="1900" b="1" baseline="-25000" dirty="0" smtClean="0">
                <a:latin typeface="Garamond" panose="02020404030301010803" pitchFamily="18" charset="0"/>
              </a:rPr>
              <a:t>1</a:t>
            </a:r>
            <a:r>
              <a:rPr lang="en-IN" sz="1900" b="1" dirty="0" smtClean="0">
                <a:latin typeface="Garamond" panose="02020404030301010803" pitchFamily="18" charset="0"/>
              </a:rPr>
              <a:t>.</a:t>
            </a:r>
            <a:endParaRPr lang="en-IN" sz="1900" b="1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1900" dirty="0">
                <a:latin typeface="Garamond" panose="02020404030301010803" pitchFamily="18" charset="0"/>
              </a:rPr>
              <a:t>Again it finds another direction along which variance is maximized</a:t>
            </a:r>
            <a:r>
              <a:rPr lang="en-IN" sz="1900" dirty="0" smtClean="0">
                <a:latin typeface="Garamond" panose="02020404030301010803" pitchFamily="18" charset="0"/>
              </a:rPr>
              <a:t>, however</a:t>
            </a:r>
            <a:r>
              <a:rPr lang="en-IN" sz="1900" dirty="0">
                <a:latin typeface="Garamond" panose="02020404030301010803" pitchFamily="18" charset="0"/>
              </a:rPr>
              <a:t>, because of the </a:t>
            </a:r>
            <a:r>
              <a:rPr lang="en-IN" sz="1900" dirty="0" err="1">
                <a:latin typeface="Garamond" panose="02020404030301010803" pitchFamily="18" charset="0"/>
              </a:rPr>
              <a:t>orthonormality</a:t>
            </a:r>
            <a:r>
              <a:rPr lang="en-IN" sz="1900" dirty="0">
                <a:latin typeface="Garamond" panose="02020404030301010803" pitchFamily="18" charset="0"/>
              </a:rPr>
              <a:t> condition, it restricts </a:t>
            </a:r>
            <a:r>
              <a:rPr lang="en-IN" sz="1900" dirty="0" smtClean="0">
                <a:latin typeface="Garamond" panose="02020404030301010803" pitchFamily="18" charset="0"/>
              </a:rPr>
              <a:t>its search </a:t>
            </a:r>
            <a:r>
              <a:rPr lang="en-IN" sz="1900" dirty="0">
                <a:latin typeface="Garamond" panose="02020404030301010803" pitchFamily="18" charset="0"/>
              </a:rPr>
              <a:t>to all directions perpendicular to all previous selected </a:t>
            </a:r>
            <a:r>
              <a:rPr lang="en-IN" sz="1900" dirty="0" smtClean="0">
                <a:latin typeface="Garamond" panose="02020404030301010803" pitchFamily="18" charset="0"/>
              </a:rPr>
              <a:t> directions.</a:t>
            </a:r>
          </a:p>
          <a:p>
            <a:pPr algn="just">
              <a:lnSpc>
                <a:spcPct val="150000"/>
              </a:lnSpc>
            </a:pPr>
            <a:r>
              <a:rPr lang="en-IN" sz="1900" dirty="0">
                <a:latin typeface="Garamond" panose="02020404030301010803" pitchFamily="18" charset="0"/>
              </a:rPr>
              <a:t>This could continue until </a:t>
            </a:r>
            <a:r>
              <a:rPr lang="en-IN" sz="1900" i="1" dirty="0">
                <a:latin typeface="Garamond" panose="02020404030301010803" pitchFamily="18" charset="0"/>
              </a:rPr>
              <a:t>m directions are selected. The </a:t>
            </a:r>
            <a:r>
              <a:rPr lang="en-IN" sz="1900" i="1" dirty="0" smtClean="0">
                <a:latin typeface="Garamond" panose="02020404030301010803" pitchFamily="18" charset="0"/>
              </a:rPr>
              <a:t>resulting </a:t>
            </a:r>
            <a:r>
              <a:rPr lang="en-IN" sz="1900" dirty="0" smtClean="0">
                <a:latin typeface="Garamond" panose="02020404030301010803" pitchFamily="18" charset="0"/>
              </a:rPr>
              <a:t>ordered </a:t>
            </a:r>
            <a:r>
              <a:rPr lang="en-IN" sz="1900" dirty="0">
                <a:latin typeface="Garamond" panose="02020404030301010803" pitchFamily="18" charset="0"/>
              </a:rPr>
              <a:t>set of </a:t>
            </a:r>
            <a:r>
              <a:rPr lang="en-IN" sz="1900" b="1" dirty="0">
                <a:latin typeface="Garamond" panose="02020404030301010803" pitchFamily="18" charset="0"/>
              </a:rPr>
              <a:t>p’</a:t>
            </a:r>
            <a:r>
              <a:rPr lang="en-IN" sz="1900" dirty="0">
                <a:latin typeface="Garamond" panose="02020404030301010803" pitchFamily="18" charset="0"/>
              </a:rPr>
              <a:t>s are </a:t>
            </a:r>
            <a:r>
              <a:rPr lang="en-IN" sz="1900" dirty="0" smtClean="0">
                <a:latin typeface="Garamond" panose="02020404030301010803" pitchFamily="18" charset="0"/>
              </a:rPr>
              <a:t>the </a:t>
            </a:r>
            <a:r>
              <a:rPr lang="en-IN" sz="1900" i="1" dirty="0">
                <a:latin typeface="Garamond" panose="02020404030301010803" pitchFamily="18" charset="0"/>
              </a:rPr>
              <a:t>principal components</a:t>
            </a:r>
            <a:r>
              <a:rPr lang="en-IN" sz="1900" i="1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1900" dirty="0" smtClean="0">
                <a:latin typeface="Garamond" panose="02020404030301010803" pitchFamily="18" charset="0"/>
              </a:rPr>
              <a:t>The </a:t>
            </a:r>
            <a:r>
              <a:rPr lang="en-IN" sz="1900" dirty="0">
                <a:latin typeface="Garamond" panose="02020404030301010803" pitchFamily="18" charset="0"/>
              </a:rPr>
              <a:t>variances associated with each direction </a:t>
            </a:r>
            <a:r>
              <a:rPr lang="en-IN" sz="1900" b="1" dirty="0" smtClean="0">
                <a:latin typeface="Garamond" panose="02020404030301010803" pitchFamily="18" charset="0"/>
              </a:rPr>
              <a:t>p</a:t>
            </a:r>
            <a:r>
              <a:rPr lang="en-IN" sz="1900" b="1" baseline="-25000" dirty="0" smtClean="0">
                <a:latin typeface="Garamond" panose="02020404030301010803" pitchFamily="18" charset="0"/>
              </a:rPr>
              <a:t>i</a:t>
            </a:r>
            <a:r>
              <a:rPr lang="en-IN" sz="1900" b="1" dirty="0" smtClean="0">
                <a:latin typeface="Garamond" panose="02020404030301010803" pitchFamily="18" charset="0"/>
              </a:rPr>
              <a:t> </a:t>
            </a:r>
            <a:r>
              <a:rPr lang="en-IN" sz="1900" dirty="0" smtClean="0">
                <a:latin typeface="Garamond" panose="02020404030301010803" pitchFamily="18" charset="0"/>
              </a:rPr>
              <a:t>quantify </a:t>
            </a:r>
            <a:r>
              <a:rPr lang="en-IN" sz="1900" dirty="0">
                <a:latin typeface="Garamond" panose="02020404030301010803" pitchFamily="18" charset="0"/>
              </a:rPr>
              <a:t>how </a:t>
            </a:r>
            <a:r>
              <a:rPr lang="en-IN" sz="1900" dirty="0" smtClean="0">
                <a:latin typeface="Garamond" panose="02020404030301010803" pitchFamily="18" charset="0"/>
              </a:rPr>
              <a:t>principal each </a:t>
            </a:r>
            <a:r>
              <a:rPr lang="en-IN" sz="1900" dirty="0">
                <a:latin typeface="Garamond" panose="02020404030301010803" pitchFamily="18" charset="0"/>
              </a:rPr>
              <a:t>direction is. We could thus rank-order each basis vector </a:t>
            </a:r>
            <a:r>
              <a:rPr lang="en-IN" sz="1900" b="1" dirty="0" smtClean="0">
                <a:latin typeface="Garamond" panose="02020404030301010803" pitchFamily="18" charset="0"/>
              </a:rPr>
              <a:t>p</a:t>
            </a:r>
            <a:r>
              <a:rPr lang="en-IN" sz="1900" b="1" baseline="-25000" dirty="0" smtClean="0">
                <a:latin typeface="Garamond" panose="02020404030301010803" pitchFamily="18" charset="0"/>
              </a:rPr>
              <a:t>i</a:t>
            </a:r>
            <a:r>
              <a:rPr lang="en-IN" sz="1900" b="1" dirty="0" smtClean="0">
                <a:latin typeface="Garamond" panose="02020404030301010803" pitchFamily="18" charset="0"/>
              </a:rPr>
              <a:t> </a:t>
            </a:r>
            <a:r>
              <a:rPr lang="en-IN" sz="1900" dirty="0" smtClean="0">
                <a:latin typeface="Garamond" panose="02020404030301010803" pitchFamily="18" charset="0"/>
              </a:rPr>
              <a:t>according </a:t>
            </a:r>
            <a:r>
              <a:rPr lang="en-IN" sz="1900" dirty="0">
                <a:latin typeface="Garamond" panose="02020404030301010803" pitchFamily="18" charset="0"/>
              </a:rPr>
              <a:t>to the corresponding variances</a:t>
            </a:r>
            <a:r>
              <a:rPr lang="en-IN" sz="1900" dirty="0" smtClean="0">
                <a:latin typeface="Garamond" panose="02020404030301010803" pitchFamily="18" charset="0"/>
              </a:rPr>
              <a:t>.</a:t>
            </a:r>
            <a:endParaRPr lang="en-IN" sz="19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Solving PCA: Eigen Vectors of  </a:t>
            </a:r>
            <a:br>
              <a:rPr lang="en-IN" sz="4000" dirty="0">
                <a:solidFill>
                  <a:srgbClr val="C00000"/>
                </a:solidFill>
              </a:rPr>
            </a:br>
            <a:r>
              <a:rPr lang="en-IN" sz="4000" dirty="0">
                <a:solidFill>
                  <a:srgbClr val="C00000"/>
                </a:solidFill>
              </a:rPr>
              <a:t>Covariance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05800" cy="481961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We will derive an algebraic solution to PCA using linear </a:t>
                </a:r>
                <a:r>
                  <a:rPr lang="en-IN" dirty="0">
                    <a:latin typeface="Garamond" panose="02020404030301010803" pitchFamily="18" charset="0"/>
                  </a:rPr>
                  <a:t>algebra. This solution is based on an </a:t>
                </a:r>
                <a:r>
                  <a:rPr lang="en-IN" dirty="0" smtClean="0">
                    <a:latin typeface="Garamond" panose="02020404030301010803" pitchFamily="18" charset="0"/>
                  </a:rPr>
                  <a:t>important property </a:t>
                </a:r>
                <a:r>
                  <a:rPr lang="en-IN" dirty="0">
                    <a:latin typeface="Garamond" panose="02020404030301010803" pitchFamily="18" charset="0"/>
                  </a:rPr>
                  <a:t>of </a:t>
                </a:r>
                <a:r>
                  <a:rPr lang="en-IN" i="1" dirty="0">
                    <a:solidFill>
                      <a:srgbClr val="C00000"/>
                    </a:solidFill>
                    <a:latin typeface="Garamond" panose="02020404030301010803" pitchFamily="18" charset="0"/>
                  </a:rPr>
                  <a:t>eigenvector decomposition</a:t>
                </a:r>
                <a:r>
                  <a:rPr lang="en-IN" i="1" dirty="0">
                    <a:latin typeface="Garamond" panose="02020404030301010803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Once </a:t>
                </a:r>
                <a:r>
                  <a:rPr lang="en-IN" dirty="0">
                    <a:latin typeface="Garamond" panose="02020404030301010803" pitchFamily="18" charset="0"/>
                  </a:rPr>
                  <a:t>again, the data set is </a:t>
                </a:r>
                <a:r>
                  <a:rPr lang="en-IN" b="1" dirty="0" smtClean="0">
                    <a:latin typeface="Garamond" panose="02020404030301010803" pitchFamily="18" charset="0"/>
                  </a:rPr>
                  <a:t>X, </a:t>
                </a:r>
                <a:r>
                  <a:rPr lang="en-IN" dirty="0" smtClean="0">
                    <a:latin typeface="Garamond" panose="02020404030301010803" pitchFamily="18" charset="0"/>
                  </a:rPr>
                  <a:t>an </a:t>
                </a:r>
                <a:r>
                  <a:rPr lang="en-IN" i="1" dirty="0" err="1" smtClean="0">
                    <a:latin typeface="Garamond" panose="02020404030301010803" pitchFamily="18" charset="0"/>
                  </a:rPr>
                  <a:t>m×n</a:t>
                </a:r>
                <a:r>
                  <a:rPr lang="en-IN" i="1" dirty="0" smtClean="0">
                    <a:latin typeface="Garamond" panose="02020404030301010803" pitchFamily="18" charset="0"/>
                  </a:rPr>
                  <a:t> </a:t>
                </a:r>
                <a:r>
                  <a:rPr lang="en-IN" i="1" dirty="0">
                    <a:latin typeface="Garamond" panose="02020404030301010803" pitchFamily="18" charset="0"/>
                  </a:rPr>
                  <a:t>matrix, where </a:t>
                </a:r>
                <a:r>
                  <a:rPr lang="en-IN" i="1" dirty="0" smtClean="0">
                    <a:latin typeface="Garamond" panose="02020404030301010803" pitchFamily="18" charset="0"/>
                  </a:rPr>
                  <a:t>n </a:t>
                </a:r>
                <a:r>
                  <a:rPr lang="en-IN" i="1" dirty="0">
                    <a:latin typeface="Garamond" panose="02020404030301010803" pitchFamily="18" charset="0"/>
                  </a:rPr>
                  <a:t>is the number of </a:t>
                </a:r>
                <a:r>
                  <a:rPr lang="en-IN" i="1" dirty="0" smtClean="0">
                    <a:latin typeface="Garamond" panose="02020404030301010803" pitchFamily="18" charset="0"/>
                  </a:rPr>
                  <a:t>data </a:t>
                </a:r>
                <a:r>
                  <a:rPr lang="en-IN" dirty="0" smtClean="0">
                    <a:latin typeface="Garamond" panose="02020404030301010803" pitchFamily="18" charset="0"/>
                  </a:rPr>
                  <a:t>patterns and </a:t>
                </a:r>
                <a:r>
                  <a:rPr lang="en-IN" i="1" dirty="0">
                    <a:latin typeface="Garamond" panose="02020404030301010803" pitchFamily="18" charset="0"/>
                  </a:rPr>
                  <a:t>m is the</a:t>
                </a:r>
                <a:r>
                  <a:rPr lang="en-IN" b="1" i="1" dirty="0">
                    <a:latin typeface="Garamond" panose="02020404030301010803" pitchFamily="18" charset="0"/>
                  </a:rPr>
                  <a:t> </a:t>
                </a:r>
                <a:r>
                  <a:rPr lang="en-IN" dirty="0">
                    <a:latin typeface="Garamond" panose="02020404030301010803" pitchFamily="18" charset="0"/>
                  </a:rPr>
                  <a:t>number of </a:t>
                </a:r>
                <a:r>
                  <a:rPr lang="en-IN" dirty="0" smtClean="0">
                    <a:latin typeface="Garamond" panose="02020404030301010803" pitchFamily="18" charset="0"/>
                  </a:rPr>
                  <a:t>feature </a:t>
                </a:r>
                <a:r>
                  <a:rPr lang="en-IN" dirty="0">
                    <a:latin typeface="Garamond" panose="02020404030301010803" pitchFamily="18" charset="0"/>
                  </a:rPr>
                  <a:t>types</a:t>
                </a:r>
                <a:r>
                  <a:rPr lang="en-IN" dirty="0" smtClean="0">
                    <a:latin typeface="Garamond" panose="02020404030301010803" pitchFamily="18" charset="0"/>
                  </a:rPr>
                  <a:t>.</a:t>
                </a:r>
                <a:endParaRPr lang="en-IN" dirty="0">
                  <a:latin typeface="Garamond" panose="02020404030301010803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N" dirty="0" smtClean="0">
                    <a:latin typeface="Garamond" panose="02020404030301010803" pitchFamily="18" charset="0"/>
                  </a:rPr>
                  <a:t>The goal is summarized as follows: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2000" dirty="0">
                    <a:latin typeface="Garamond" panose="02020404030301010803" pitchFamily="18" charset="0"/>
                  </a:rPr>
                  <a:t>Find some orthonormal matrix </a:t>
                </a:r>
                <a:r>
                  <a:rPr lang="en-IN" sz="2000" b="1" dirty="0">
                    <a:latin typeface="Garamond" panose="02020404030301010803" pitchFamily="18" charset="0"/>
                  </a:rPr>
                  <a:t>P </a:t>
                </a:r>
                <a:r>
                  <a:rPr lang="en-IN" sz="2000" dirty="0">
                    <a:latin typeface="Garamond" panose="02020404030301010803" pitchFamily="18" charset="0"/>
                  </a:rPr>
                  <a:t>where</a:t>
                </a:r>
                <a:r>
                  <a:rPr lang="en-IN" sz="2000" b="1" dirty="0">
                    <a:latin typeface="Garamond" panose="02020404030301010803" pitchFamily="18" charset="0"/>
                  </a:rPr>
                  <a:t> </a:t>
                </a:r>
                <a:r>
                  <a:rPr lang="en-IN" sz="2000" b="1" dirty="0" smtClean="0">
                    <a:latin typeface="Garamond" panose="02020404030301010803" pitchFamily="18" charset="0"/>
                  </a:rPr>
                  <a:t>Y=PX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such</a:t>
                </a:r>
                <a:r>
                  <a:rPr lang="en-IN" sz="2000" b="1" dirty="0" smtClean="0">
                    <a:latin typeface="Garamond" panose="02020404030301010803" pitchFamily="18" charset="0"/>
                  </a:rPr>
                  <a:t>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𝑌</m:t>
                    </m:r>
                    <m:sSup>
                      <m:sSupPr>
                        <m:ctrlPr>
                          <a:rPr lang="en-I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IN" sz="2000" dirty="0" smtClean="0">
                    <a:latin typeface="Garamond" panose="02020404030301010803" pitchFamily="18" charset="0"/>
                  </a:rPr>
                  <a:t> diagonalized. (</a:t>
                </a:r>
                <a:r>
                  <a:rPr lang="en-IN" sz="2000" dirty="0">
                    <a:latin typeface="Garamond" panose="02020404030301010803" pitchFamily="18" charset="0"/>
                  </a:rPr>
                  <a:t>Assuming zero mean data 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i.e. subtract </a:t>
                </a:r>
                <a:r>
                  <a:rPr lang="en-IN" sz="2000" dirty="0">
                    <a:latin typeface="Garamond" panose="02020404030301010803" pitchFamily="18" charset="0"/>
                  </a:rPr>
                  <a:t>the mean</a:t>
                </a:r>
                <a:r>
                  <a:rPr lang="en-IN" sz="2000" dirty="0" smtClean="0">
                    <a:latin typeface="Garamond" panose="02020404030301010803" pitchFamily="18" charset="0"/>
                  </a:rPr>
                  <a:t>)</a:t>
                </a:r>
                <a:endParaRPr lang="en-IN" sz="20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05800" cy="4819612"/>
              </a:xfrm>
              <a:blipFill rotWithShape="1">
                <a:blip r:embed="rId2"/>
                <a:stretch>
                  <a:fillRect l="-1101" r="-10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4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Solving PCA: Eigen Vectors of  </a:t>
            </a:r>
            <a:br>
              <a:rPr lang="en-IN" sz="4000" dirty="0">
                <a:solidFill>
                  <a:srgbClr val="C00000"/>
                </a:solidFill>
              </a:rPr>
            </a:br>
            <a:r>
              <a:rPr lang="en-IN" sz="4000" dirty="0">
                <a:solidFill>
                  <a:srgbClr val="C00000"/>
                </a:solidFill>
              </a:rPr>
              <a:t>Covariance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89354" y="4495800"/>
                <a:ext cx="7924800" cy="198851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IN" sz="1800" dirty="0">
                    <a:latin typeface="Garamond" panose="02020404030301010803" pitchFamily="18" charset="0"/>
                  </a:rPr>
                  <a:t>Note that we defined a new matrix </a:t>
                </a:r>
                <a:r>
                  <a:rPr lang="en-IN" sz="1800" b="1" dirty="0" smtClean="0">
                    <a:latin typeface="Garamond" panose="02020404030301010803" pitchFamily="18" charset="0"/>
                  </a:rPr>
                  <a:t>A</a:t>
                </a:r>
                <a:r>
                  <a:rPr lang="en-IN" sz="1800" b="1" dirty="0" smtClean="0">
                    <a:latin typeface="Garamond" panose="02020404030301010803" pitchFamily="18" charset="0"/>
                  </a:rPr>
                  <a:t>=(1/n)XX</a:t>
                </a:r>
                <a:r>
                  <a:rPr lang="en-IN" sz="1800" b="1" baseline="30000" dirty="0" smtClean="0">
                    <a:latin typeface="Garamond" panose="02020404030301010803" pitchFamily="18" charset="0"/>
                  </a:rPr>
                  <a:t>T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, where </a:t>
                </a:r>
                <a:r>
                  <a:rPr lang="en-IN" sz="1800" b="1" dirty="0" smtClean="0">
                    <a:latin typeface="Garamond" panose="02020404030301010803" pitchFamily="18" charset="0"/>
                  </a:rPr>
                  <a:t>A </a:t>
                </a:r>
                <a:r>
                  <a:rPr lang="en-IN" sz="1800" dirty="0">
                    <a:latin typeface="Garamond" panose="02020404030301010803" pitchFamily="18" charset="0"/>
                  </a:rPr>
                  <a:t>is </a:t>
                </a:r>
                <a:r>
                  <a:rPr lang="en-IN" sz="1800" i="1" dirty="0" smtClean="0">
                    <a:latin typeface="Garamond" panose="02020404030301010803" pitchFamily="18" charset="0"/>
                  </a:rPr>
                  <a:t>symmetric .</a:t>
                </a:r>
                <a:endParaRPr lang="en-IN" sz="1800" i="1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n-IN" sz="1800" dirty="0">
                    <a:latin typeface="Garamond" panose="02020404030301010803" pitchFamily="18" charset="0"/>
                  </a:rPr>
                  <a:t>Our roadmap is to recognize that a symmetric matrix (</a:t>
                </a:r>
                <a:r>
                  <a:rPr lang="en-IN" sz="1800" b="1" dirty="0">
                    <a:latin typeface="Garamond" panose="02020404030301010803" pitchFamily="18" charset="0"/>
                  </a:rPr>
                  <a:t>A</a:t>
                </a:r>
                <a:r>
                  <a:rPr lang="en-IN" sz="1800" dirty="0">
                    <a:latin typeface="Garamond" panose="02020404030301010803" pitchFamily="18" charset="0"/>
                  </a:rPr>
                  <a:t>)</a:t>
                </a:r>
                <a:r>
                  <a:rPr lang="en-IN" sz="1800" b="1" dirty="0">
                    <a:latin typeface="Garamond" panose="02020404030301010803" pitchFamily="18" charset="0"/>
                  </a:rPr>
                  <a:t> </a:t>
                </a:r>
                <a:r>
                  <a:rPr lang="en-IN" sz="1800" dirty="0">
                    <a:latin typeface="Garamond" panose="02020404030301010803" pitchFamily="18" charset="0"/>
                  </a:rPr>
                  <a:t>is diagonalized 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by</a:t>
                </a:r>
                <a:r>
                  <a:rPr lang="en-IN" sz="1800" b="1" dirty="0" smtClean="0">
                    <a:latin typeface="Garamond" panose="02020404030301010803" pitchFamily="18" charset="0"/>
                  </a:rPr>
                  <a:t> 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an </a:t>
                </a:r>
                <a:r>
                  <a:rPr lang="en-IN" sz="1800" dirty="0">
                    <a:latin typeface="Garamond" panose="02020404030301010803" pitchFamily="18" charset="0"/>
                  </a:rPr>
                  <a:t>orthogonal matrix of its 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eigenvectors.</a:t>
                </a:r>
                <a:endParaRPr lang="en-IN" sz="18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en-IN" sz="1800" dirty="0">
                    <a:latin typeface="Garamond" panose="02020404030301010803" pitchFamily="18" charset="0"/>
                  </a:rPr>
                  <a:t>A symmetric matrix </a:t>
                </a:r>
                <a:r>
                  <a:rPr lang="en-IN" sz="1800" b="1" dirty="0">
                    <a:latin typeface="Garamond" panose="02020404030301010803" pitchFamily="18" charset="0"/>
                  </a:rPr>
                  <a:t>A </a:t>
                </a:r>
                <a:r>
                  <a:rPr lang="en-IN" sz="1800" dirty="0">
                    <a:latin typeface="Garamond" panose="02020404030301010803" pitchFamily="18" charset="0"/>
                  </a:rPr>
                  <a:t>can be written as</a:t>
                </a:r>
                <a:r>
                  <a:rPr lang="en-IN" sz="1800" b="1" dirty="0">
                    <a:latin typeface="Garamond" panose="02020404030301010803" pitchFamily="18" charset="0"/>
                  </a:rPr>
                  <a:t> </a:t>
                </a:r>
                <a:r>
                  <a:rPr lang="en-IN" sz="1800" b="1" dirty="0" smtClean="0">
                    <a:latin typeface="Garamond" panose="02020404030301010803" pitchFamily="18" charset="0"/>
                  </a:rPr>
                  <a:t>EDE</a:t>
                </a:r>
                <a:r>
                  <a:rPr lang="en-IN" sz="1800" b="1" baseline="30000" dirty="0" smtClean="0">
                    <a:latin typeface="Garamond" panose="02020404030301010803" pitchFamily="18" charset="0"/>
                  </a:rPr>
                  <a:t>T</a:t>
                </a:r>
                <a:r>
                  <a:rPr lang="en-IN" sz="1800" b="1" dirty="0" smtClean="0">
                    <a:latin typeface="Garamond" panose="02020404030301010803" pitchFamily="18" charset="0"/>
                  </a:rPr>
                  <a:t>, 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where </a:t>
                </a:r>
                <a:r>
                  <a:rPr lang="en-IN" sz="1800" b="1" dirty="0">
                    <a:latin typeface="Garamond" panose="02020404030301010803" pitchFamily="18" charset="0"/>
                  </a:rPr>
                  <a:t>D </a:t>
                </a:r>
                <a:r>
                  <a:rPr lang="en-IN" sz="1800" dirty="0">
                    <a:latin typeface="Garamond" panose="02020404030301010803" pitchFamily="18" charset="0"/>
                  </a:rPr>
                  <a:t>is a diagonal 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matrix</a:t>
                </a:r>
                <a:r>
                  <a:rPr lang="en-IN" sz="1800" b="1" dirty="0" smtClean="0">
                    <a:latin typeface="Garamond" panose="02020404030301010803" pitchFamily="18" charset="0"/>
                  </a:rPr>
                  <a:t> 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and </a:t>
                </a:r>
                <a:r>
                  <a:rPr lang="en-IN" sz="1800" b="1" dirty="0">
                    <a:latin typeface="Garamond" panose="02020404030301010803" pitchFamily="18" charset="0"/>
                  </a:rPr>
                  <a:t>E </a:t>
                </a:r>
                <a:r>
                  <a:rPr lang="en-IN" sz="1800" dirty="0">
                    <a:latin typeface="Garamond" panose="02020404030301010803" pitchFamily="18" charset="0"/>
                  </a:rPr>
                  <a:t>is a matrix of eigenvectors of</a:t>
                </a:r>
                <a:r>
                  <a:rPr lang="en-IN" sz="1800" b="1" dirty="0">
                    <a:latin typeface="Garamond" panose="02020404030301010803" pitchFamily="18" charset="0"/>
                  </a:rPr>
                  <a:t> A </a:t>
                </a:r>
                <a:r>
                  <a:rPr lang="en-IN" sz="1800" dirty="0">
                    <a:latin typeface="Garamond" panose="02020404030301010803" pitchFamily="18" charset="0"/>
                  </a:rPr>
                  <a:t>arranged as columns.</a:t>
                </a:r>
              </a:p>
              <a:p>
                <a:pPr algn="just"/>
                <a:r>
                  <a:rPr lang="en-IN" sz="1800" dirty="0">
                    <a:latin typeface="Garamond" panose="02020404030301010803" pitchFamily="18" charset="0"/>
                  </a:rPr>
                  <a:t>The matrix </a:t>
                </a:r>
                <a:r>
                  <a:rPr lang="en-IN" sz="1800" b="1" dirty="0">
                    <a:latin typeface="Garamond" panose="02020404030301010803" pitchFamily="18" charset="0"/>
                  </a:rPr>
                  <a:t>A </a:t>
                </a:r>
                <a:r>
                  <a:rPr lang="en-IN" sz="1800" dirty="0">
                    <a:latin typeface="Garamond" panose="02020404030301010803" pitchFamily="18" charset="0"/>
                  </a:rPr>
                  <a:t>has</a:t>
                </a:r>
                <a:r>
                  <a:rPr lang="en-IN" sz="1800" b="1" dirty="0">
                    <a:latin typeface="Garamond" panose="02020404030301010803" pitchFamily="18" charset="0"/>
                  </a:rPr>
                  <a:t> </a:t>
                </a:r>
                <a:r>
                  <a:rPr lang="en-IN" sz="1800" b="1" i="1" dirty="0">
                    <a:latin typeface="Garamond" panose="02020404030301010803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I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1800" b="1" i="1" dirty="0" smtClean="0">
                    <a:latin typeface="Garamond" panose="02020404030301010803" pitchFamily="18" charset="0"/>
                  </a:rPr>
                  <a:t> </a:t>
                </a:r>
                <a:r>
                  <a:rPr lang="en-IN" sz="1800" b="1" i="1" dirty="0">
                    <a:latin typeface="Garamond" panose="02020404030301010803" pitchFamily="18" charset="0"/>
                  </a:rPr>
                  <a:t>m </a:t>
                </a:r>
                <a:r>
                  <a:rPr lang="en-IN" sz="1800" i="1" dirty="0">
                    <a:latin typeface="Garamond" panose="02020404030301010803" pitchFamily="18" charset="0"/>
                  </a:rPr>
                  <a:t>orthonormal eigenvectors where </a:t>
                </a:r>
                <a:r>
                  <a:rPr lang="en-IN" sz="1800" b="1" i="1" dirty="0">
                    <a:latin typeface="Garamond" panose="02020404030301010803" pitchFamily="18" charset="0"/>
                  </a:rPr>
                  <a:t>r </a:t>
                </a:r>
                <a:r>
                  <a:rPr lang="en-IN" sz="1800" i="1" dirty="0">
                    <a:latin typeface="Garamond" panose="02020404030301010803" pitchFamily="18" charset="0"/>
                  </a:rPr>
                  <a:t>is the rank of </a:t>
                </a:r>
                <a:r>
                  <a:rPr lang="en-IN" sz="1800" i="1" dirty="0" smtClean="0">
                    <a:latin typeface="Garamond" panose="02020404030301010803" pitchFamily="18" charset="0"/>
                  </a:rPr>
                  <a:t>the </a:t>
                </a:r>
                <a:r>
                  <a:rPr lang="en-IN" sz="1800" dirty="0" smtClean="0">
                    <a:latin typeface="Garamond" panose="02020404030301010803" pitchFamily="18" charset="0"/>
                  </a:rPr>
                  <a:t>matrix</a:t>
                </a:r>
                <a:r>
                  <a:rPr lang="en-IN" sz="18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354" y="4495800"/>
                <a:ext cx="7924800" cy="1988512"/>
              </a:xfrm>
              <a:blipFill rotWithShape="1">
                <a:blip r:embed="rId2"/>
                <a:stretch>
                  <a:fillRect l="-538" t="-1534" r="-692" b="-15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2000" y="190666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Garamond" panose="02020404030301010803" pitchFamily="18" charset="0"/>
              </a:rPr>
              <a:t>We begin by rewriting </a:t>
            </a:r>
            <a:r>
              <a:rPr lang="en-IN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</a:t>
            </a:r>
            <a:r>
              <a:rPr lang="en-IN" b="1" baseline="-25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 </a:t>
            </a:r>
            <a:r>
              <a:rPr lang="en-IN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in </a:t>
            </a:r>
            <a:r>
              <a:rPr lang="en-IN" dirty="0">
                <a:solidFill>
                  <a:srgbClr val="000000"/>
                </a:solidFill>
                <a:latin typeface="Garamond" panose="02020404030301010803" pitchFamily="18" charset="0"/>
              </a:rPr>
              <a:t>terms of our variable of choice </a:t>
            </a:r>
            <a:r>
              <a:rPr lang="en-IN" b="1" dirty="0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IN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endParaRPr lang="en-IN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99593" y="2260664"/>
                <a:ext cx="2778005" cy="219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IN" b="0" i="1" smtClean="0">
                          <a:latin typeface="Cambria Math"/>
                        </a:rPr>
                        <m:t>𝑌</m:t>
                      </m:r>
                      <m:sSup>
                        <m:sSupPr>
                          <m:ctrlPr>
                            <a:rPr lang="en-I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IN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                  </m:t>
                      </m:r>
                      <m:r>
                        <a:rPr lang="en-I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b="0" i="1" smtClean="0">
                          <a:latin typeface="Cambria Math"/>
                        </a:rPr>
                        <m:t>𝑃𝑋</m:t>
                      </m:r>
                      <m:r>
                        <a:rPr lang="en-IN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𝑃𝑋</m:t>
                          </m:r>
                          <m:r>
                            <a:rPr lang="en-IN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b="0" dirty="0" smtClean="0"/>
              </a:p>
              <a:p>
                <a:r>
                  <a:rPr lang="en-IN" b="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IN" i="1">
                        <a:latin typeface="Cambria Math"/>
                      </a:rPr>
                      <m:t>𝑃𝑋</m:t>
                    </m:r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IN" b="0" dirty="0" smtClean="0"/>
              </a:p>
              <a:p>
                <a:r>
                  <a:rPr lang="en-IN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IN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I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N" i="1">
                            <a:latin typeface="Cambria Math"/>
                          </a:rPr>
                          <m:t>𝑋</m:t>
                        </m:r>
                        <m:sSup>
                          <m:sSupPr>
                            <m:ctrlPr>
                              <a:rPr lang="en-I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IN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IN" i="1" dirty="0" smtClean="0">
                  <a:latin typeface="Cambria Math"/>
                </a:endParaRPr>
              </a:p>
              <a:p>
                <a:r>
                  <a:rPr lang="en-IN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=</m:t>
                    </m:r>
                    <m:r>
                      <a:rPr lang="en-IN" i="1">
                        <a:latin typeface="Cambria Math"/>
                      </a:rPr>
                      <m:t>𝑃</m:t>
                    </m:r>
                    <m:r>
                      <a:rPr lang="en-IN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IN" b="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93" y="2260664"/>
                <a:ext cx="2778005" cy="2195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280" y="381000"/>
            <a:ext cx="8041440" cy="81162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宋体" pitchFamily="2" charset="-122"/>
              </a:rPr>
              <a:t>Projection: Using Inner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Products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4351" y="2034244"/>
            <a:ext cx="4396162" cy="4031038"/>
            <a:chOff x="614351" y="1653244"/>
            <a:chExt cx="4396162" cy="4031038"/>
          </a:xfrm>
        </p:grpSpPr>
        <p:sp>
          <p:nvSpPr>
            <p:cNvPr id="27" name="TextBox 26"/>
            <p:cNvSpPr txBox="1"/>
            <p:nvPr/>
          </p:nvSpPr>
          <p:spPr>
            <a:xfrm>
              <a:off x="4710431" y="53149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x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4351" y="1653244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y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001486" y="1984464"/>
              <a:ext cx="3858986" cy="3290232"/>
              <a:chOff x="1001486" y="1984464"/>
              <a:chExt cx="3858986" cy="329023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01486" y="1984464"/>
                <a:ext cx="3858986" cy="3290232"/>
                <a:chOff x="1001486" y="1984464"/>
                <a:chExt cx="3858986" cy="3290232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1004752" y="5274128"/>
                  <a:ext cx="38557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001486" y="1984464"/>
                  <a:ext cx="0" cy="329023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1004752" y="4724400"/>
                  <a:ext cx="1420771" cy="549728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1004752" y="3420836"/>
                  <a:ext cx="1509848" cy="184512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1828800" y="4880882"/>
                    <a:ext cx="38266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4880882"/>
                    <a:ext cx="382669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21311" r="-25397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1905000" y="3352800"/>
                    <a:ext cx="37920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3352800"/>
                    <a:ext cx="37920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1667" r="-25806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/>
          <p:cNvGrpSpPr/>
          <p:nvPr/>
        </p:nvGrpSpPr>
        <p:grpSpPr>
          <a:xfrm>
            <a:off x="1001486" y="4495800"/>
            <a:ext cx="3037114" cy="1159895"/>
            <a:chOff x="1001486" y="4114800"/>
            <a:chExt cx="3037114" cy="1159895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006928" y="4495800"/>
              <a:ext cx="1997969" cy="770164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001486" y="4114800"/>
              <a:ext cx="3037114" cy="115989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76400" y="2384840"/>
            <a:ext cx="1981111" cy="1286368"/>
            <a:chOff x="676400" y="2003840"/>
            <a:chExt cx="1981111" cy="1286368"/>
          </a:xfrm>
        </p:grpSpPr>
        <p:grpSp>
          <p:nvGrpSpPr>
            <p:cNvPr id="15" name="Group 14"/>
            <p:cNvGrpSpPr/>
            <p:nvPr/>
          </p:nvGrpSpPr>
          <p:grpSpPr>
            <a:xfrm rot="300000">
              <a:off x="676400" y="2003840"/>
              <a:ext cx="1132809" cy="1286368"/>
              <a:chOff x="614636" y="1854271"/>
              <a:chExt cx="1132809" cy="1286368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18600000">
                <a:off x="865033" y="2258227"/>
                <a:ext cx="883734" cy="88109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8" name="AutoShape 16"/>
              <p:cNvSpPr>
                <a:spLocks noChangeArrowheads="1"/>
              </p:cNvSpPr>
              <p:nvPr/>
            </p:nvSpPr>
            <p:spPr bwMode="auto">
              <a:xfrm rot="18900000">
                <a:off x="614636" y="1854271"/>
                <a:ext cx="408366" cy="770264"/>
              </a:xfrm>
              <a:prstGeom prst="can">
                <a:avLst>
                  <a:gd name="adj" fmla="val 327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IN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308424" y="2077106"/>
              <a:ext cx="1349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</a:rPr>
                <a:t>Light Source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3322" y="1600200"/>
                <a:ext cx="4836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 smtClean="0">
                    <a:solidFill>
                      <a:srgbClr val="002060"/>
                    </a:solidFill>
                  </a:rPr>
                  <a:t>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N" sz="2400" dirty="0" smtClean="0">
                    <a:solidFill>
                      <a:srgbClr val="002060"/>
                    </a:solidFill>
                  </a:rPr>
                  <a:t> along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IN" sz="2400" dirty="0" smtClean="0">
                    <a:solidFill>
                      <a:srgbClr val="002060"/>
                    </a:solidFill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22" y="1600200"/>
                <a:ext cx="483632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18" t="-17333" r="-10971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134420" y="5474514"/>
            <a:ext cx="2088544" cy="775434"/>
            <a:chOff x="1134420" y="5093514"/>
            <a:chExt cx="2088544" cy="775434"/>
          </a:xfrm>
        </p:grpSpPr>
        <p:sp>
          <p:nvSpPr>
            <p:cNvPr id="46" name="Right Brace 45"/>
            <p:cNvSpPr/>
            <p:nvPr/>
          </p:nvSpPr>
          <p:spPr>
            <a:xfrm rot="4020000">
              <a:off x="1988192" y="4239742"/>
              <a:ext cx="381000" cy="2088544"/>
            </a:xfrm>
            <a:prstGeom prst="rightBrace">
              <a:avLst>
                <a:gd name="adj1" fmla="val 40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20707" y="5499616"/>
                  <a:ext cx="9121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0707" y="5499616"/>
                  <a:ext cx="91210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1667" r="-26667" b="-8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516776" y="3801836"/>
            <a:ext cx="1376656" cy="1183863"/>
            <a:chOff x="2516776" y="3420836"/>
            <a:chExt cx="1376656" cy="1183863"/>
          </a:xfrm>
        </p:grpSpPr>
        <p:grpSp>
          <p:nvGrpSpPr>
            <p:cNvPr id="45" name="Group 44"/>
            <p:cNvGrpSpPr/>
            <p:nvPr/>
          </p:nvGrpSpPr>
          <p:grpSpPr>
            <a:xfrm>
              <a:off x="2516776" y="3420836"/>
              <a:ext cx="457200" cy="1183863"/>
              <a:chOff x="2516776" y="3420836"/>
              <a:chExt cx="457200" cy="118386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10800000">
                <a:off x="2516776" y="3420836"/>
                <a:ext cx="457200" cy="1074964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2620736" y="4229100"/>
                <a:ext cx="236764" cy="375599"/>
              </a:xfrm>
              <a:custGeom>
                <a:avLst/>
                <a:gdLst>
                  <a:gd name="connsiteX0" fmla="*/ 236764 w 236764"/>
                  <a:gd name="connsiteY0" fmla="*/ 0 h 375599"/>
                  <a:gd name="connsiteX1" fmla="*/ 0 w 236764"/>
                  <a:gd name="connsiteY1" fmla="*/ 106136 h 375599"/>
                  <a:gd name="connsiteX2" fmla="*/ 0 w 236764"/>
                  <a:gd name="connsiteY2" fmla="*/ 106136 h 375599"/>
                  <a:gd name="connsiteX3" fmla="*/ 106135 w 236764"/>
                  <a:gd name="connsiteY3" fmla="*/ 375557 h 375599"/>
                  <a:gd name="connsiteX4" fmla="*/ 0 w 236764"/>
                  <a:gd name="connsiteY4" fmla="*/ 122464 h 3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764" h="375599">
                    <a:moveTo>
                      <a:pt x="236764" y="0"/>
                    </a:moveTo>
                    <a:lnTo>
                      <a:pt x="0" y="106136"/>
                    </a:lnTo>
                    <a:lnTo>
                      <a:pt x="0" y="106136"/>
                    </a:lnTo>
                    <a:cubicBezTo>
                      <a:pt x="17689" y="151039"/>
                      <a:pt x="106135" y="372836"/>
                      <a:pt x="106135" y="375557"/>
                    </a:cubicBezTo>
                    <a:cubicBezTo>
                      <a:pt x="106135" y="378278"/>
                      <a:pt x="53067" y="250371"/>
                      <a:pt x="0" y="1224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687204" y="3588986"/>
                  <a:ext cx="12062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acc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204" y="3588986"/>
                  <a:ext cx="120622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1311" r="-20707" b="-819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35923" y="1828800"/>
                <a:ext cx="2591159" cy="87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23" y="1828800"/>
                <a:ext cx="2591159" cy="8704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21071" y="2667000"/>
                <a:ext cx="2606547" cy="229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400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IN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IN" sz="24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71" y="2667000"/>
                <a:ext cx="2606547" cy="2298258"/>
              </a:xfrm>
              <a:prstGeom prst="rect">
                <a:avLst/>
              </a:prstGeom>
              <a:blipFill rotWithShape="0">
                <a:blip r:embed="rId8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181600" y="5053869"/>
                <a:ext cx="3657600" cy="13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𝑃𝑟𝑜𝑗𝑒𝑐𝑡𝑖𝑜𝑛</m:t>
                      </m:r>
                      <m:r>
                        <a:rPr lang="en-IN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𝑣𝑒𝑐𝑡𝑜𝑟</m:t>
                      </m:r>
                      <m:r>
                        <a:rPr lang="en-IN" sz="24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400" dirty="0" smtClean="0"/>
              </a:p>
              <a:p>
                <a:pPr algn="ctr"/>
                <a:endParaRPr lang="en-US" sz="105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IN" sz="2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sSup>
                          <m:sSupPr>
                            <m:ctrl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IN" sz="2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053869"/>
                <a:ext cx="3657600" cy="1308435"/>
              </a:xfrm>
              <a:prstGeom prst="rect">
                <a:avLst/>
              </a:prstGeom>
              <a:blipFill rotWithShape="0">
                <a:blip r:embed="rId9"/>
                <a:stretch>
                  <a:fillRect t="-6047" r="-9000" b="-41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5225144" y="5470852"/>
            <a:ext cx="2879272" cy="1234748"/>
            <a:chOff x="5257800" y="5001984"/>
            <a:chExt cx="2726872" cy="1234748"/>
          </a:xfrm>
        </p:grpSpPr>
        <p:sp>
          <p:nvSpPr>
            <p:cNvPr id="53" name="Oval 52"/>
            <p:cNvSpPr/>
            <p:nvPr/>
          </p:nvSpPr>
          <p:spPr>
            <a:xfrm>
              <a:off x="7375072" y="5001984"/>
              <a:ext cx="609600" cy="10178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3" idx="4"/>
            </p:cNvCxnSpPr>
            <p:nvPr/>
          </p:nvCxnSpPr>
          <p:spPr>
            <a:xfrm flipH="1">
              <a:off x="7070272" y="6019800"/>
              <a:ext cx="609600" cy="7620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257800" y="5867400"/>
              <a:ext cx="1823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C00000"/>
                  </a:solidFill>
                </a:rPr>
                <a:t>Projection Matrix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4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Solving PCA: Eigen Vectors of  </a:t>
            </a:r>
            <a:br>
              <a:rPr lang="en-IN" sz="4000" dirty="0">
                <a:solidFill>
                  <a:srgbClr val="C00000"/>
                </a:solidFill>
              </a:rPr>
            </a:br>
            <a:r>
              <a:rPr lang="en-IN" sz="4000" dirty="0">
                <a:solidFill>
                  <a:srgbClr val="C00000"/>
                </a:solidFill>
              </a:rPr>
              <a:t>Covariance Matrix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354" y="2057400"/>
            <a:ext cx="7924800" cy="4426912"/>
          </a:xfrm>
        </p:spPr>
        <p:txBody>
          <a:bodyPr>
            <a:noAutofit/>
          </a:bodyPr>
          <a:lstStyle/>
          <a:p>
            <a:pPr algn="just"/>
            <a:r>
              <a:rPr lang="en-IN" sz="2100" dirty="0">
                <a:solidFill>
                  <a:srgbClr val="C00000"/>
                </a:solidFill>
                <a:latin typeface="Garamond" panose="02020404030301010803" pitchFamily="18" charset="0"/>
              </a:rPr>
              <a:t>Now comes the trick</a:t>
            </a:r>
            <a:r>
              <a:rPr lang="en-IN" sz="2100" dirty="0">
                <a:latin typeface="Garamond" panose="02020404030301010803" pitchFamily="18" charset="0"/>
              </a:rPr>
              <a:t>. </a:t>
            </a:r>
            <a:r>
              <a:rPr lang="en-IN" sz="2100" i="1" dirty="0">
                <a:latin typeface="Garamond" panose="02020404030301010803" pitchFamily="18" charset="0"/>
              </a:rPr>
              <a:t>We select the matrix </a:t>
            </a:r>
            <a:r>
              <a:rPr lang="en-IN" sz="2100" b="1" i="1" dirty="0">
                <a:latin typeface="Garamond" panose="02020404030301010803" pitchFamily="18" charset="0"/>
              </a:rPr>
              <a:t>P </a:t>
            </a:r>
            <a:r>
              <a:rPr lang="en-IN" sz="2100" i="1" dirty="0">
                <a:latin typeface="Garamond" panose="02020404030301010803" pitchFamily="18" charset="0"/>
              </a:rPr>
              <a:t>to be a matrix where </a:t>
            </a:r>
            <a:r>
              <a:rPr lang="en-IN" sz="2100" i="1" dirty="0" smtClean="0">
                <a:latin typeface="Garamond" panose="02020404030301010803" pitchFamily="18" charset="0"/>
              </a:rPr>
              <a:t>each</a:t>
            </a:r>
            <a:r>
              <a:rPr lang="en-IN" sz="2100" b="1" i="1" dirty="0" smtClean="0">
                <a:latin typeface="Garamond" panose="02020404030301010803" pitchFamily="18" charset="0"/>
              </a:rPr>
              <a:t> </a:t>
            </a:r>
            <a:r>
              <a:rPr lang="en-IN" sz="2100" i="1" dirty="0" smtClean="0">
                <a:latin typeface="Garamond" panose="02020404030301010803" pitchFamily="18" charset="0"/>
              </a:rPr>
              <a:t>row </a:t>
            </a:r>
            <a:r>
              <a:rPr lang="en-IN" sz="2100" b="1" i="1" dirty="0" smtClean="0">
                <a:latin typeface="Garamond" panose="02020404030301010803" pitchFamily="18" charset="0"/>
              </a:rPr>
              <a:t>p</a:t>
            </a:r>
            <a:r>
              <a:rPr lang="en-IN" sz="2100" b="1" i="1" baseline="-25000" dirty="0" smtClean="0">
                <a:latin typeface="Garamond" panose="02020404030301010803" pitchFamily="18" charset="0"/>
              </a:rPr>
              <a:t>i</a:t>
            </a:r>
            <a:r>
              <a:rPr lang="en-IN" sz="2100" b="1" i="1" dirty="0" smtClean="0">
                <a:latin typeface="Garamond" panose="02020404030301010803" pitchFamily="18" charset="0"/>
              </a:rPr>
              <a:t> </a:t>
            </a:r>
            <a:r>
              <a:rPr lang="en-IN" sz="2100" i="1" dirty="0">
                <a:latin typeface="Garamond" panose="02020404030301010803" pitchFamily="18" charset="0"/>
              </a:rPr>
              <a:t>is an eigenvector of </a:t>
            </a:r>
            <a:r>
              <a:rPr lang="en-IN" sz="2100" i="1" dirty="0" smtClean="0">
                <a:latin typeface="Garamond" panose="02020404030301010803" pitchFamily="18" charset="0"/>
              </a:rPr>
              <a:t>(1/n)</a:t>
            </a:r>
            <a:r>
              <a:rPr lang="en-IN" sz="2100" b="1" i="1" dirty="0" smtClean="0">
                <a:latin typeface="Garamond" panose="02020404030301010803" pitchFamily="18" charset="0"/>
              </a:rPr>
              <a:t>XX</a:t>
            </a:r>
            <a:r>
              <a:rPr lang="en-IN" sz="2100" b="1" i="1" baseline="30000" dirty="0" smtClean="0">
                <a:latin typeface="Garamond" panose="02020404030301010803" pitchFamily="18" charset="0"/>
              </a:rPr>
              <a:t>T</a:t>
            </a:r>
            <a:r>
              <a:rPr lang="en-IN" sz="2100" dirty="0" smtClean="0">
                <a:latin typeface="Garamond" panose="02020404030301010803" pitchFamily="18" charset="0"/>
              </a:rPr>
              <a:t>.</a:t>
            </a:r>
            <a:endParaRPr lang="en-IN" sz="2100" dirty="0">
              <a:latin typeface="Garamond" panose="02020404030301010803" pitchFamily="18" charset="0"/>
            </a:endParaRPr>
          </a:p>
          <a:p>
            <a:pPr algn="just"/>
            <a:r>
              <a:rPr lang="en-IN" sz="2100" dirty="0" smtClean="0">
                <a:latin typeface="Garamond" panose="02020404030301010803" pitchFamily="18" charset="0"/>
              </a:rPr>
              <a:t>By </a:t>
            </a:r>
            <a:r>
              <a:rPr lang="en-IN" sz="2100" dirty="0">
                <a:latin typeface="Garamond" panose="02020404030301010803" pitchFamily="18" charset="0"/>
              </a:rPr>
              <a:t>this selection, </a:t>
            </a:r>
            <a:r>
              <a:rPr lang="en-IN" sz="2100" b="1" dirty="0" smtClean="0">
                <a:latin typeface="Garamond" panose="02020404030301010803" pitchFamily="18" charset="0"/>
              </a:rPr>
              <a:t>P=E</a:t>
            </a:r>
            <a:r>
              <a:rPr lang="en-IN" sz="2100" b="1" baseline="30000" dirty="0" smtClean="0">
                <a:latin typeface="Garamond" panose="02020404030301010803" pitchFamily="18" charset="0"/>
              </a:rPr>
              <a:t>T</a:t>
            </a:r>
            <a:r>
              <a:rPr lang="en-IN" sz="2100" dirty="0" smtClean="0">
                <a:latin typeface="Garamond" panose="02020404030301010803" pitchFamily="18" charset="0"/>
              </a:rPr>
              <a:t>. </a:t>
            </a:r>
            <a:r>
              <a:rPr lang="en-IN" sz="2100" dirty="0">
                <a:latin typeface="Garamond" panose="02020404030301010803" pitchFamily="18" charset="0"/>
              </a:rPr>
              <a:t>Hence </a:t>
            </a:r>
            <a:r>
              <a:rPr lang="en-IN" sz="2100" b="1" dirty="0" smtClean="0">
                <a:latin typeface="Garamond" panose="02020404030301010803" pitchFamily="18" charset="0"/>
              </a:rPr>
              <a:t>A=P</a:t>
            </a:r>
            <a:r>
              <a:rPr lang="en-IN" sz="2100" b="1" baseline="30000" dirty="0" smtClean="0">
                <a:latin typeface="Garamond" panose="02020404030301010803" pitchFamily="18" charset="0"/>
              </a:rPr>
              <a:t>T</a:t>
            </a:r>
            <a:r>
              <a:rPr lang="en-IN" sz="2100" b="1" dirty="0" smtClean="0">
                <a:latin typeface="Garamond" panose="02020404030301010803" pitchFamily="18" charset="0"/>
              </a:rPr>
              <a:t>DP</a:t>
            </a:r>
            <a:r>
              <a:rPr lang="en-IN" sz="2100" b="1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n-IN" sz="2100" dirty="0" smtClean="0">
                <a:latin typeface="Garamond" panose="02020404030301010803" pitchFamily="18" charset="0"/>
              </a:rPr>
              <a:t>With </a:t>
            </a:r>
            <a:r>
              <a:rPr lang="en-IN" sz="2100" dirty="0">
                <a:latin typeface="Garamond" panose="02020404030301010803" pitchFamily="18" charset="0"/>
              </a:rPr>
              <a:t>this relation and the fact that </a:t>
            </a:r>
            <a:r>
              <a:rPr lang="en-IN" sz="2100" b="1" dirty="0" smtClean="0">
                <a:latin typeface="Garamond" panose="02020404030301010803" pitchFamily="18" charset="0"/>
              </a:rPr>
              <a:t>P</a:t>
            </a:r>
            <a:r>
              <a:rPr lang="en-IN" sz="2100" b="1" baseline="30000" dirty="0" smtClean="0">
                <a:latin typeface="Garamond" panose="02020404030301010803" pitchFamily="18" charset="0"/>
              </a:rPr>
              <a:t>-1</a:t>
            </a:r>
            <a:r>
              <a:rPr lang="en-IN" sz="2100" b="1" dirty="0" smtClean="0">
                <a:latin typeface="Garamond" panose="02020404030301010803" pitchFamily="18" charset="0"/>
              </a:rPr>
              <a:t>=P</a:t>
            </a:r>
            <a:r>
              <a:rPr lang="en-IN" sz="2100" b="1" baseline="30000" dirty="0" smtClean="0">
                <a:latin typeface="Garamond" panose="02020404030301010803" pitchFamily="18" charset="0"/>
              </a:rPr>
              <a:t>T</a:t>
            </a:r>
            <a:r>
              <a:rPr lang="en-IN" sz="2100" b="1" dirty="0" smtClean="0">
                <a:latin typeface="Garamond" panose="02020404030301010803" pitchFamily="18" charset="0"/>
              </a:rPr>
              <a:t> </a:t>
            </a:r>
            <a:r>
              <a:rPr lang="en-IN" sz="2100" dirty="0" smtClean="0">
                <a:latin typeface="Garamond" panose="02020404030301010803" pitchFamily="18" charset="0"/>
              </a:rPr>
              <a:t>since </a:t>
            </a:r>
            <a:r>
              <a:rPr lang="en-IN" sz="2100" dirty="0">
                <a:latin typeface="Garamond" panose="02020404030301010803" pitchFamily="18" charset="0"/>
              </a:rPr>
              <a:t>the inverse </a:t>
            </a:r>
            <a:r>
              <a:rPr lang="en-IN" sz="2100" dirty="0" smtClean="0">
                <a:latin typeface="Garamond" panose="02020404030301010803" pitchFamily="18" charset="0"/>
              </a:rPr>
              <a:t>of orthonormal </a:t>
            </a:r>
            <a:r>
              <a:rPr lang="en-IN" sz="2100" dirty="0">
                <a:latin typeface="Garamond" panose="02020404030301010803" pitchFamily="18" charset="0"/>
              </a:rPr>
              <a:t>matrix is its transpose, we can finish evaluating </a:t>
            </a:r>
            <a:r>
              <a:rPr lang="en-IN" sz="2100" b="1" dirty="0" smtClean="0">
                <a:latin typeface="Garamond" panose="02020404030301010803" pitchFamily="18" charset="0"/>
              </a:rPr>
              <a:t>S</a:t>
            </a:r>
            <a:r>
              <a:rPr lang="en-IN" sz="2100" b="1" baseline="-25000" dirty="0" smtClean="0">
                <a:latin typeface="Garamond" panose="02020404030301010803" pitchFamily="18" charset="0"/>
              </a:rPr>
              <a:t>Y</a:t>
            </a:r>
            <a:r>
              <a:rPr lang="en-IN" sz="2100" b="1" dirty="0">
                <a:latin typeface="Garamond" panose="02020404030301010803" pitchFamily="18" charset="0"/>
              </a:rPr>
              <a:t> </a:t>
            </a:r>
            <a:r>
              <a:rPr lang="en-IN" sz="2100" dirty="0" smtClean="0">
                <a:latin typeface="Garamond" panose="02020404030301010803" pitchFamily="18" charset="0"/>
              </a:rPr>
              <a:t>as </a:t>
            </a:r>
            <a:r>
              <a:rPr lang="en-IN" sz="2100" dirty="0">
                <a:latin typeface="Garamond" panose="02020404030301010803" pitchFamily="18" charset="0"/>
              </a:rPr>
              <a:t>follows;</a:t>
            </a:r>
          </a:p>
          <a:p>
            <a:pPr algn="just"/>
            <a:endParaRPr lang="en-IN" sz="1800" dirty="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6754" y="4724400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sz="2100" dirty="0">
                <a:solidFill>
                  <a:srgbClr val="000000"/>
                </a:solidFill>
                <a:latin typeface="Garamond" panose="02020404030301010803" pitchFamily="18" charset="0"/>
              </a:rPr>
              <a:t>It is evident that the choice </a:t>
            </a:r>
            <a:r>
              <a:rPr lang="en-IN" sz="2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of </a:t>
            </a:r>
            <a:r>
              <a:rPr lang="en-IN" sz="2100" b="1" dirty="0">
                <a:solidFill>
                  <a:srgbClr val="000000"/>
                </a:solidFill>
                <a:latin typeface="Garamond" panose="02020404030301010803" pitchFamily="18" charset="0"/>
              </a:rPr>
              <a:t>P </a:t>
            </a:r>
            <a:r>
              <a:rPr lang="en-IN" sz="21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diagonalizes</a:t>
            </a:r>
            <a:r>
              <a:rPr lang="en-IN" sz="21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IN" sz="21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</a:t>
            </a:r>
            <a:r>
              <a:rPr lang="en-IN" sz="2100" b="1" baseline="-25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</a:t>
            </a:r>
            <a:r>
              <a:rPr lang="en-IN" sz="21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en-IN" sz="2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This </a:t>
            </a:r>
            <a:r>
              <a:rPr lang="en-IN" sz="2100" dirty="0">
                <a:solidFill>
                  <a:srgbClr val="000000"/>
                </a:solidFill>
                <a:latin typeface="Garamond" panose="02020404030301010803" pitchFamily="18" charset="0"/>
              </a:rPr>
              <a:t>was </a:t>
            </a:r>
            <a:r>
              <a:rPr lang="en-IN" sz="2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the goal </a:t>
            </a:r>
            <a:r>
              <a:rPr lang="en-IN" sz="2100" dirty="0">
                <a:solidFill>
                  <a:srgbClr val="000000"/>
                </a:solidFill>
                <a:latin typeface="Garamond" panose="02020404030301010803" pitchFamily="18" charset="0"/>
              </a:rPr>
              <a:t>for </a:t>
            </a:r>
            <a:r>
              <a:rPr lang="en-IN" sz="2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PCA.</a:t>
            </a:r>
            <a:endParaRPr lang="en-IN" sz="21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4800" y="4120277"/>
                <a:ext cx="34309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IN" b="0" i="1" smtClean="0">
                          <a:latin typeface="Cambria Math"/>
                        </a:rPr>
                        <m:t>=</m:t>
                      </m:r>
                      <m:r>
                        <a:rPr lang="en-IN" i="1">
                          <a:latin typeface="Cambria Math"/>
                        </a:rPr>
                        <m:t>𝑃</m:t>
                      </m:r>
                      <m:r>
                        <a:rPr lang="en-IN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                 </m:t>
                      </m:r>
                      <m:r>
                        <a:rPr lang="en-IN" i="1">
                          <a:latin typeface="Cambria Math"/>
                        </a:rPr>
                        <m:t>=</m:t>
                      </m:r>
                      <m:r>
                        <a:rPr lang="en-IN" i="1">
                          <a:latin typeface="Cambria Math"/>
                        </a:rPr>
                        <m:t>𝑃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𝐷𝑃</m:t>
                      </m:r>
                      <m:r>
                        <a:rPr lang="en-IN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                 </m:t>
                      </m:r>
                      <m:r>
                        <a:rPr lang="en-IN" i="1">
                          <a:latin typeface="Cambria Math"/>
                        </a:rPr>
                        <m:t>=</m:t>
                      </m:r>
                      <m:r>
                        <a:rPr lang="en-IN" i="1">
                          <a:latin typeface="Cambria Math"/>
                        </a:rPr>
                        <m:t>𝑃</m:t>
                      </m:r>
                      <m:r>
                        <a:rPr lang="en-IN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IN" i="1">
                          <a:latin typeface="Cambria Math"/>
                        </a:rPr>
                        <m:t>𝐷</m:t>
                      </m:r>
                      <m:r>
                        <a:rPr lang="en-IN" b="0" i="1" smtClean="0">
                          <a:latin typeface="Cambria Math"/>
                        </a:rPr>
                        <m:t>𝑃</m:t>
                      </m:r>
                      <m:r>
                        <a:rPr lang="en-IN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                    </m:t>
                      </m:r>
                      <m:r>
                        <a:rPr lang="en-IN" i="1">
                          <a:latin typeface="Cambria Math"/>
                        </a:rPr>
                        <m:t>=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i="1"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)</m:t>
                      </m:r>
                      <m:r>
                        <a:rPr lang="en-IN" i="1">
                          <a:latin typeface="Cambria Math"/>
                        </a:rPr>
                        <m:t>𝐷</m:t>
                      </m:r>
                      <m:r>
                        <a:rPr lang="en-IN" b="0" i="1" smtClean="0">
                          <a:latin typeface="Cambria Math"/>
                        </a:rPr>
                        <m:t>(</m:t>
                      </m:r>
                      <m:r>
                        <a:rPr lang="en-IN" i="1"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I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IN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I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/>
                        </a:rPr>
                        <m:t>                        </m:t>
                      </m:r>
                      <m:r>
                        <a:rPr lang="en-IN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I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=</m:t>
                    </m:r>
                    <m:r>
                      <a:rPr lang="en-IN" i="1">
                        <a:latin typeface="Cambria Math"/>
                      </a:rPr>
                      <m:t>𝐷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20277"/>
                <a:ext cx="3430954" cy="25853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What We Have Done So Far….</a:t>
            </a:r>
            <a:endParaRPr lang="en-IN" dirty="0">
              <a:solidFill>
                <a:srgbClr val="C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123640" y="3315130"/>
            <a:ext cx="2740957" cy="2210231"/>
            <a:chOff x="3214718" y="2450475"/>
            <a:chExt cx="2740957" cy="2210231"/>
          </a:xfrm>
        </p:grpSpPr>
        <p:sp>
          <p:nvSpPr>
            <p:cNvPr id="5" name="Oval 4"/>
            <p:cNvSpPr/>
            <p:nvPr/>
          </p:nvSpPr>
          <p:spPr>
            <a:xfrm rot="600000">
              <a:off x="3976718" y="3289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 rot="600000">
              <a:off x="41291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/>
            <p:cNvSpPr/>
            <p:nvPr/>
          </p:nvSpPr>
          <p:spPr>
            <a:xfrm rot="600000">
              <a:off x="4281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 rot="600000">
              <a:off x="41291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 rot="600000">
              <a:off x="42815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 rot="600000">
              <a:off x="4586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 rot="600000">
              <a:off x="4433918" y="3212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 rot="600000">
              <a:off x="4586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 rot="600000">
              <a:off x="47387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/>
            <p:cNvSpPr/>
            <p:nvPr/>
          </p:nvSpPr>
          <p:spPr>
            <a:xfrm rot="600000">
              <a:off x="4586318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/>
            <p:cNvSpPr/>
            <p:nvPr/>
          </p:nvSpPr>
          <p:spPr>
            <a:xfrm rot="600000">
              <a:off x="47387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 rot="600000">
              <a:off x="48647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 rot="600000">
              <a:off x="3519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/>
          </p:nvSpPr>
          <p:spPr>
            <a:xfrm rot="600000">
              <a:off x="36719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/>
            <p:cNvSpPr/>
            <p:nvPr/>
          </p:nvSpPr>
          <p:spPr>
            <a:xfrm rot="600000">
              <a:off x="3824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 rot="600000">
              <a:off x="36719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/>
            <p:cNvSpPr/>
            <p:nvPr/>
          </p:nvSpPr>
          <p:spPr>
            <a:xfrm rot="600000">
              <a:off x="38243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/>
          </p:nvSpPr>
          <p:spPr>
            <a:xfrm rot="600000">
              <a:off x="41291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 rot="600000">
              <a:off x="4712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 rot="600000">
              <a:off x="3214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/>
            <p:cNvSpPr/>
            <p:nvPr/>
          </p:nvSpPr>
          <p:spPr>
            <a:xfrm rot="600000">
              <a:off x="33671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 rot="600000">
              <a:off x="32147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Oval 26"/>
            <p:cNvSpPr/>
            <p:nvPr/>
          </p:nvSpPr>
          <p:spPr>
            <a:xfrm rot="600000">
              <a:off x="3367118" y="4432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/>
            <p:nvPr/>
          </p:nvSpPr>
          <p:spPr>
            <a:xfrm rot="600000">
              <a:off x="3671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/>
            <p:nvPr/>
          </p:nvSpPr>
          <p:spPr>
            <a:xfrm rot="600000">
              <a:off x="4814918" y="3060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/>
            <p:nvPr/>
          </p:nvSpPr>
          <p:spPr>
            <a:xfrm rot="600000">
              <a:off x="4788525" y="2831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/>
            <p:nvPr/>
          </p:nvSpPr>
          <p:spPr>
            <a:xfrm rot="600000">
              <a:off x="4940925" y="2907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 rot="600000">
              <a:off x="5727075" y="25787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/>
            <p:cNvSpPr/>
            <p:nvPr/>
          </p:nvSpPr>
          <p:spPr>
            <a:xfrm rot="600000">
              <a:off x="4940925" y="3288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/>
            <p:cNvSpPr/>
            <p:nvPr/>
          </p:nvSpPr>
          <p:spPr>
            <a:xfrm rot="600000">
              <a:off x="5245725" y="3212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/>
            <p:cNvSpPr/>
            <p:nvPr/>
          </p:nvSpPr>
          <p:spPr>
            <a:xfrm rot="600000">
              <a:off x="5803275" y="2883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/>
            <p:cNvSpPr/>
            <p:nvPr/>
          </p:nvSpPr>
          <p:spPr>
            <a:xfrm rot="600000">
              <a:off x="4940925" y="3645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/>
            <p:cNvSpPr/>
            <p:nvPr/>
          </p:nvSpPr>
          <p:spPr>
            <a:xfrm rot="600000">
              <a:off x="5093325" y="3060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 rot="600000">
              <a:off x="53219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/>
            <p:cNvSpPr/>
            <p:nvPr/>
          </p:nvSpPr>
          <p:spPr>
            <a:xfrm rot="600000">
              <a:off x="5093325" y="3441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/>
            <p:cNvSpPr/>
            <p:nvPr/>
          </p:nvSpPr>
          <p:spPr>
            <a:xfrm rot="600000">
              <a:off x="53981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 rot="600000">
              <a:off x="3824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/>
            <p:cNvSpPr/>
            <p:nvPr/>
          </p:nvSpPr>
          <p:spPr>
            <a:xfrm rot="600000">
              <a:off x="3976718" y="3670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/>
            <p:cNvSpPr/>
            <p:nvPr/>
          </p:nvSpPr>
          <p:spPr>
            <a:xfrm rot="600000">
              <a:off x="4407525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 rot="600000">
              <a:off x="3976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Oval 44"/>
            <p:cNvSpPr/>
            <p:nvPr/>
          </p:nvSpPr>
          <p:spPr>
            <a:xfrm rot="600000">
              <a:off x="41291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/>
            <p:cNvSpPr/>
            <p:nvPr/>
          </p:nvSpPr>
          <p:spPr>
            <a:xfrm rot="600000">
              <a:off x="44339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 rot="600000">
              <a:off x="39005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 rot="600000">
              <a:off x="43313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 rot="600000">
              <a:off x="4262499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/>
            <p:cNvSpPr/>
            <p:nvPr/>
          </p:nvSpPr>
          <p:spPr>
            <a:xfrm rot="600000">
              <a:off x="4052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Oval 50"/>
            <p:cNvSpPr/>
            <p:nvPr/>
          </p:nvSpPr>
          <p:spPr>
            <a:xfrm rot="600000">
              <a:off x="4940925" y="26274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 rot="600000">
              <a:off x="5245725" y="2551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/>
            <p:cNvSpPr/>
            <p:nvPr/>
          </p:nvSpPr>
          <p:spPr>
            <a:xfrm rot="600000">
              <a:off x="34433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/>
            <p:nvPr/>
          </p:nvSpPr>
          <p:spPr>
            <a:xfrm rot="600000">
              <a:off x="35957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 rot="600000">
              <a:off x="37481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 rot="600000">
              <a:off x="3595718" y="4508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7" name="Oval 56"/>
            <p:cNvSpPr/>
            <p:nvPr/>
          </p:nvSpPr>
          <p:spPr>
            <a:xfrm rot="600000">
              <a:off x="4788525" y="3745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 rot="600000">
              <a:off x="44837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 rot="600000">
              <a:off x="5550525" y="2450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/>
            <p:nvPr/>
          </p:nvSpPr>
          <p:spPr>
            <a:xfrm rot="600000">
              <a:off x="5474325" y="2679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 rot="600000">
              <a:off x="5626725" y="2755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/>
            <p:nvPr/>
          </p:nvSpPr>
          <p:spPr>
            <a:xfrm rot="600000">
              <a:off x="5474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3" name="Oval 62"/>
            <p:cNvSpPr/>
            <p:nvPr/>
          </p:nvSpPr>
          <p:spPr>
            <a:xfrm rot="600000">
              <a:off x="5626725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 rot="600000">
              <a:off x="5245725" y="27798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635476" y="3086530"/>
            <a:ext cx="3400840" cy="2857716"/>
            <a:chOff x="3231794" y="2704884"/>
            <a:chExt cx="3400840" cy="2857716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3231794" y="5562600"/>
              <a:ext cx="3400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231794" y="2704884"/>
              <a:ext cx="0" cy="28577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89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What We Have Done So Far….</a:t>
            </a:r>
            <a:endParaRPr lang="en-IN" dirty="0">
              <a:solidFill>
                <a:srgbClr val="C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123640" y="3315130"/>
            <a:ext cx="2740957" cy="2210231"/>
            <a:chOff x="3214718" y="2450475"/>
            <a:chExt cx="2740957" cy="2210231"/>
          </a:xfrm>
        </p:grpSpPr>
        <p:sp>
          <p:nvSpPr>
            <p:cNvPr id="5" name="Oval 4"/>
            <p:cNvSpPr/>
            <p:nvPr/>
          </p:nvSpPr>
          <p:spPr>
            <a:xfrm rot="600000">
              <a:off x="3976718" y="3289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 rot="600000">
              <a:off x="41291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/>
            <p:cNvSpPr/>
            <p:nvPr/>
          </p:nvSpPr>
          <p:spPr>
            <a:xfrm rot="600000">
              <a:off x="4281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 rot="600000">
              <a:off x="41291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 rot="600000">
              <a:off x="42815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 rot="600000">
              <a:off x="4586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 rot="600000">
              <a:off x="4433918" y="3212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 rot="600000">
              <a:off x="4586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 rot="600000">
              <a:off x="47387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/>
            <p:cNvSpPr/>
            <p:nvPr/>
          </p:nvSpPr>
          <p:spPr>
            <a:xfrm rot="600000">
              <a:off x="4586318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/>
            <p:cNvSpPr/>
            <p:nvPr/>
          </p:nvSpPr>
          <p:spPr>
            <a:xfrm rot="600000">
              <a:off x="47387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 rot="600000">
              <a:off x="48647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 rot="600000">
              <a:off x="3519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/>
          </p:nvSpPr>
          <p:spPr>
            <a:xfrm rot="600000">
              <a:off x="36719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/>
            <p:cNvSpPr/>
            <p:nvPr/>
          </p:nvSpPr>
          <p:spPr>
            <a:xfrm rot="600000">
              <a:off x="3824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 rot="600000">
              <a:off x="36719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/>
            <p:cNvSpPr/>
            <p:nvPr/>
          </p:nvSpPr>
          <p:spPr>
            <a:xfrm rot="600000">
              <a:off x="38243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/>
          </p:nvSpPr>
          <p:spPr>
            <a:xfrm rot="600000">
              <a:off x="41291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 rot="600000">
              <a:off x="4712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 rot="600000">
              <a:off x="3214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/>
            <p:cNvSpPr/>
            <p:nvPr/>
          </p:nvSpPr>
          <p:spPr>
            <a:xfrm rot="600000">
              <a:off x="33671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 rot="600000">
              <a:off x="32147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Oval 26"/>
            <p:cNvSpPr/>
            <p:nvPr/>
          </p:nvSpPr>
          <p:spPr>
            <a:xfrm rot="600000">
              <a:off x="3367118" y="4432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/>
            <p:nvPr/>
          </p:nvSpPr>
          <p:spPr>
            <a:xfrm rot="600000">
              <a:off x="3671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/>
            <p:nvPr/>
          </p:nvSpPr>
          <p:spPr>
            <a:xfrm rot="600000">
              <a:off x="4814918" y="3060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/>
            <p:nvPr/>
          </p:nvSpPr>
          <p:spPr>
            <a:xfrm rot="600000">
              <a:off x="4788525" y="2831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/>
            <p:nvPr/>
          </p:nvSpPr>
          <p:spPr>
            <a:xfrm rot="600000">
              <a:off x="4940925" y="2907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 rot="600000">
              <a:off x="5727075" y="25787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/>
            <p:cNvSpPr/>
            <p:nvPr/>
          </p:nvSpPr>
          <p:spPr>
            <a:xfrm rot="600000">
              <a:off x="4940925" y="3288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/>
            <p:cNvSpPr/>
            <p:nvPr/>
          </p:nvSpPr>
          <p:spPr>
            <a:xfrm rot="600000">
              <a:off x="5245725" y="3212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/>
            <p:cNvSpPr/>
            <p:nvPr/>
          </p:nvSpPr>
          <p:spPr>
            <a:xfrm rot="600000">
              <a:off x="5803275" y="2883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/>
            <p:cNvSpPr/>
            <p:nvPr/>
          </p:nvSpPr>
          <p:spPr>
            <a:xfrm rot="600000">
              <a:off x="4940925" y="3645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/>
            <p:cNvSpPr/>
            <p:nvPr/>
          </p:nvSpPr>
          <p:spPr>
            <a:xfrm rot="600000">
              <a:off x="5093325" y="3060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 rot="600000">
              <a:off x="53219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/>
            <p:cNvSpPr/>
            <p:nvPr/>
          </p:nvSpPr>
          <p:spPr>
            <a:xfrm rot="600000">
              <a:off x="5093325" y="3441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/>
            <p:cNvSpPr/>
            <p:nvPr/>
          </p:nvSpPr>
          <p:spPr>
            <a:xfrm rot="600000">
              <a:off x="53981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 rot="600000">
              <a:off x="3824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/>
            <p:cNvSpPr/>
            <p:nvPr/>
          </p:nvSpPr>
          <p:spPr>
            <a:xfrm rot="600000">
              <a:off x="3976718" y="3670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/>
            <p:cNvSpPr/>
            <p:nvPr/>
          </p:nvSpPr>
          <p:spPr>
            <a:xfrm rot="600000">
              <a:off x="4407525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 rot="600000">
              <a:off x="3976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Oval 44"/>
            <p:cNvSpPr/>
            <p:nvPr/>
          </p:nvSpPr>
          <p:spPr>
            <a:xfrm rot="600000">
              <a:off x="41291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/>
            <p:cNvSpPr/>
            <p:nvPr/>
          </p:nvSpPr>
          <p:spPr>
            <a:xfrm rot="600000">
              <a:off x="44339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 rot="600000">
              <a:off x="39005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 rot="600000">
              <a:off x="43313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 rot="600000">
              <a:off x="4262499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/>
            <p:cNvSpPr/>
            <p:nvPr/>
          </p:nvSpPr>
          <p:spPr>
            <a:xfrm rot="600000">
              <a:off x="4052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Oval 50"/>
            <p:cNvSpPr/>
            <p:nvPr/>
          </p:nvSpPr>
          <p:spPr>
            <a:xfrm rot="600000">
              <a:off x="4940925" y="26274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 rot="600000">
              <a:off x="5245725" y="2551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/>
            <p:cNvSpPr/>
            <p:nvPr/>
          </p:nvSpPr>
          <p:spPr>
            <a:xfrm rot="600000">
              <a:off x="34433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/>
            <p:nvPr/>
          </p:nvSpPr>
          <p:spPr>
            <a:xfrm rot="600000">
              <a:off x="35957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 rot="600000">
              <a:off x="37481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 rot="600000">
              <a:off x="3595718" y="4508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7" name="Oval 56"/>
            <p:cNvSpPr/>
            <p:nvPr/>
          </p:nvSpPr>
          <p:spPr>
            <a:xfrm rot="600000">
              <a:off x="4788525" y="3745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 rot="600000">
              <a:off x="44837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 rot="600000">
              <a:off x="5550525" y="2450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/>
            <p:nvPr/>
          </p:nvSpPr>
          <p:spPr>
            <a:xfrm rot="600000">
              <a:off x="5474325" y="2679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 rot="600000">
              <a:off x="5626725" y="2755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/>
            <p:nvPr/>
          </p:nvSpPr>
          <p:spPr>
            <a:xfrm rot="600000">
              <a:off x="5474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3" name="Oval 62"/>
            <p:cNvSpPr/>
            <p:nvPr/>
          </p:nvSpPr>
          <p:spPr>
            <a:xfrm rot="600000">
              <a:off x="5626725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 rot="600000">
              <a:off x="5245725" y="27798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19040" y="1627883"/>
            <a:ext cx="3400840" cy="2857716"/>
            <a:chOff x="3231794" y="2704884"/>
            <a:chExt cx="3400840" cy="2857716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3231794" y="5562600"/>
              <a:ext cx="3400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231794" y="2704884"/>
              <a:ext cx="0" cy="28577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38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What We Have Done So Far….</a:t>
            </a:r>
            <a:endParaRPr lang="en-IN" dirty="0">
              <a:solidFill>
                <a:srgbClr val="C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123640" y="3315130"/>
            <a:ext cx="2740957" cy="2210231"/>
            <a:chOff x="3214718" y="2450475"/>
            <a:chExt cx="2740957" cy="2210231"/>
          </a:xfrm>
        </p:grpSpPr>
        <p:sp>
          <p:nvSpPr>
            <p:cNvPr id="5" name="Oval 4"/>
            <p:cNvSpPr/>
            <p:nvPr/>
          </p:nvSpPr>
          <p:spPr>
            <a:xfrm rot="600000">
              <a:off x="3976718" y="3289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 rot="600000">
              <a:off x="41291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/>
            <p:cNvSpPr/>
            <p:nvPr/>
          </p:nvSpPr>
          <p:spPr>
            <a:xfrm rot="600000">
              <a:off x="4281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 rot="600000">
              <a:off x="41291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 rot="600000">
              <a:off x="42815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 rot="600000">
              <a:off x="4586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 rot="600000">
              <a:off x="4433918" y="3212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 rot="600000">
              <a:off x="4586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 rot="600000">
              <a:off x="47387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/>
            <p:cNvSpPr/>
            <p:nvPr/>
          </p:nvSpPr>
          <p:spPr>
            <a:xfrm rot="600000">
              <a:off x="4586318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/>
            <p:cNvSpPr/>
            <p:nvPr/>
          </p:nvSpPr>
          <p:spPr>
            <a:xfrm rot="600000">
              <a:off x="47387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 rot="600000">
              <a:off x="48647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 rot="600000">
              <a:off x="3519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/>
          </p:nvSpPr>
          <p:spPr>
            <a:xfrm rot="600000">
              <a:off x="36719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/>
            <p:cNvSpPr/>
            <p:nvPr/>
          </p:nvSpPr>
          <p:spPr>
            <a:xfrm rot="600000">
              <a:off x="3824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 rot="600000">
              <a:off x="36719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/>
            <p:cNvSpPr/>
            <p:nvPr/>
          </p:nvSpPr>
          <p:spPr>
            <a:xfrm rot="600000">
              <a:off x="38243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/>
          </p:nvSpPr>
          <p:spPr>
            <a:xfrm rot="600000">
              <a:off x="41291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 rot="600000">
              <a:off x="4712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 rot="600000">
              <a:off x="3214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/>
            <p:cNvSpPr/>
            <p:nvPr/>
          </p:nvSpPr>
          <p:spPr>
            <a:xfrm rot="600000">
              <a:off x="33671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 rot="600000">
              <a:off x="32147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Oval 26"/>
            <p:cNvSpPr/>
            <p:nvPr/>
          </p:nvSpPr>
          <p:spPr>
            <a:xfrm rot="600000">
              <a:off x="3367118" y="4432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/>
            <p:nvPr/>
          </p:nvSpPr>
          <p:spPr>
            <a:xfrm rot="600000">
              <a:off x="3671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/>
            <p:nvPr/>
          </p:nvSpPr>
          <p:spPr>
            <a:xfrm rot="600000">
              <a:off x="4814918" y="3060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/>
            <p:nvPr/>
          </p:nvSpPr>
          <p:spPr>
            <a:xfrm rot="600000">
              <a:off x="4788525" y="2831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/>
            <p:nvPr/>
          </p:nvSpPr>
          <p:spPr>
            <a:xfrm rot="600000">
              <a:off x="4940925" y="2907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 rot="600000">
              <a:off x="5727075" y="25787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/>
            <p:cNvSpPr/>
            <p:nvPr/>
          </p:nvSpPr>
          <p:spPr>
            <a:xfrm rot="600000">
              <a:off x="4940925" y="3288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/>
            <p:cNvSpPr/>
            <p:nvPr/>
          </p:nvSpPr>
          <p:spPr>
            <a:xfrm rot="600000">
              <a:off x="5245725" y="3212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/>
            <p:cNvSpPr/>
            <p:nvPr/>
          </p:nvSpPr>
          <p:spPr>
            <a:xfrm rot="600000">
              <a:off x="5803275" y="2883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/>
            <p:cNvSpPr/>
            <p:nvPr/>
          </p:nvSpPr>
          <p:spPr>
            <a:xfrm rot="600000">
              <a:off x="4940925" y="3645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/>
            <p:cNvSpPr/>
            <p:nvPr/>
          </p:nvSpPr>
          <p:spPr>
            <a:xfrm rot="600000">
              <a:off x="5093325" y="3060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 rot="600000">
              <a:off x="53219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/>
            <p:cNvSpPr/>
            <p:nvPr/>
          </p:nvSpPr>
          <p:spPr>
            <a:xfrm rot="600000">
              <a:off x="5093325" y="3441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/>
            <p:cNvSpPr/>
            <p:nvPr/>
          </p:nvSpPr>
          <p:spPr>
            <a:xfrm rot="600000">
              <a:off x="53981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 rot="600000">
              <a:off x="3824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/>
            <p:cNvSpPr/>
            <p:nvPr/>
          </p:nvSpPr>
          <p:spPr>
            <a:xfrm rot="600000">
              <a:off x="3976718" y="3670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/>
            <p:cNvSpPr/>
            <p:nvPr/>
          </p:nvSpPr>
          <p:spPr>
            <a:xfrm rot="600000">
              <a:off x="4407525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 rot="600000">
              <a:off x="3976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Oval 44"/>
            <p:cNvSpPr/>
            <p:nvPr/>
          </p:nvSpPr>
          <p:spPr>
            <a:xfrm rot="600000">
              <a:off x="41291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/>
            <p:cNvSpPr/>
            <p:nvPr/>
          </p:nvSpPr>
          <p:spPr>
            <a:xfrm rot="600000">
              <a:off x="44339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 rot="600000">
              <a:off x="39005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 rot="600000">
              <a:off x="43313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 rot="600000">
              <a:off x="4262499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/>
            <p:cNvSpPr/>
            <p:nvPr/>
          </p:nvSpPr>
          <p:spPr>
            <a:xfrm rot="600000">
              <a:off x="4052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Oval 50"/>
            <p:cNvSpPr/>
            <p:nvPr/>
          </p:nvSpPr>
          <p:spPr>
            <a:xfrm rot="600000">
              <a:off x="4940925" y="26274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 rot="600000">
              <a:off x="5245725" y="2551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/>
            <p:cNvSpPr/>
            <p:nvPr/>
          </p:nvSpPr>
          <p:spPr>
            <a:xfrm rot="600000">
              <a:off x="34433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/>
            <p:nvPr/>
          </p:nvSpPr>
          <p:spPr>
            <a:xfrm rot="600000">
              <a:off x="35957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 rot="600000">
              <a:off x="37481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 rot="600000">
              <a:off x="3595718" y="4508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7" name="Oval 56"/>
            <p:cNvSpPr/>
            <p:nvPr/>
          </p:nvSpPr>
          <p:spPr>
            <a:xfrm rot="600000">
              <a:off x="4788525" y="3745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 rot="600000">
              <a:off x="44837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 rot="600000">
              <a:off x="5550525" y="2450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/>
            <p:nvPr/>
          </p:nvSpPr>
          <p:spPr>
            <a:xfrm rot="600000">
              <a:off x="5474325" y="2679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 rot="600000">
              <a:off x="5626725" y="2755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/>
            <p:nvPr/>
          </p:nvSpPr>
          <p:spPr>
            <a:xfrm rot="600000">
              <a:off x="5474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3" name="Oval 62"/>
            <p:cNvSpPr/>
            <p:nvPr/>
          </p:nvSpPr>
          <p:spPr>
            <a:xfrm rot="600000">
              <a:off x="5626725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 rot="600000">
              <a:off x="5245725" y="27798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5" name="Group 74"/>
          <p:cNvGrpSpPr/>
          <p:nvPr/>
        </p:nvGrpSpPr>
        <p:grpSpPr>
          <a:xfrm rot="-2340000">
            <a:off x="3099620" y="971267"/>
            <a:ext cx="3400840" cy="2857716"/>
            <a:chOff x="3231794" y="2704884"/>
            <a:chExt cx="3400840" cy="2857716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3231794" y="5562600"/>
              <a:ext cx="3400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231794" y="2704884"/>
              <a:ext cx="0" cy="28577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6629400" y="2921409"/>
            <a:ext cx="457200" cy="43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</a:t>
            </a:r>
            <a:r>
              <a:rPr lang="en-IN" baseline="-25000" dirty="0" smtClean="0"/>
              <a:t>1</a:t>
            </a:r>
            <a:endParaRPr lang="en-IN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2122155" y="2502525"/>
            <a:ext cx="457200" cy="43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</a:t>
            </a:r>
            <a:r>
              <a:rPr lang="en-IN" baseline="-25000" dirty="0" smtClean="0"/>
              <a:t>2</a:t>
            </a:r>
            <a:endParaRPr lang="en-IN" baseline="-25000" dirty="0"/>
          </a:p>
        </p:txBody>
      </p:sp>
    </p:spTree>
    <p:extLst>
      <p:ext uri="{BB962C8B-B14F-4D97-AF65-F5344CB8AC3E}">
        <p14:creationId xmlns:p14="http://schemas.microsoft.com/office/powerpoint/2010/main" val="16238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What We Have Done So Far….</a:t>
            </a:r>
            <a:endParaRPr lang="en-IN" dirty="0">
              <a:solidFill>
                <a:srgbClr val="C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123640" y="3315130"/>
            <a:ext cx="2740957" cy="2210231"/>
            <a:chOff x="3214718" y="2450475"/>
            <a:chExt cx="2740957" cy="2210231"/>
          </a:xfrm>
        </p:grpSpPr>
        <p:sp>
          <p:nvSpPr>
            <p:cNvPr id="5" name="Oval 4"/>
            <p:cNvSpPr/>
            <p:nvPr/>
          </p:nvSpPr>
          <p:spPr>
            <a:xfrm rot="600000">
              <a:off x="3976718" y="3289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 rot="600000">
              <a:off x="41291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/>
            <p:cNvSpPr/>
            <p:nvPr/>
          </p:nvSpPr>
          <p:spPr>
            <a:xfrm rot="600000">
              <a:off x="4281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 rot="600000">
              <a:off x="41291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 rot="600000">
              <a:off x="42815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 rot="600000">
              <a:off x="4586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 rot="600000">
              <a:off x="4433918" y="3212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 rot="600000">
              <a:off x="4586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 rot="600000">
              <a:off x="47387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/>
            <p:cNvSpPr/>
            <p:nvPr/>
          </p:nvSpPr>
          <p:spPr>
            <a:xfrm rot="600000">
              <a:off x="4586318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/>
            <p:cNvSpPr/>
            <p:nvPr/>
          </p:nvSpPr>
          <p:spPr>
            <a:xfrm rot="600000">
              <a:off x="47387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 rot="600000">
              <a:off x="48647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 rot="600000">
              <a:off x="3519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/>
          </p:nvSpPr>
          <p:spPr>
            <a:xfrm rot="600000">
              <a:off x="36719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/>
            <p:cNvSpPr/>
            <p:nvPr/>
          </p:nvSpPr>
          <p:spPr>
            <a:xfrm rot="600000">
              <a:off x="3824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 rot="600000">
              <a:off x="36719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/>
            <p:cNvSpPr/>
            <p:nvPr/>
          </p:nvSpPr>
          <p:spPr>
            <a:xfrm rot="600000">
              <a:off x="38243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/>
          </p:nvSpPr>
          <p:spPr>
            <a:xfrm rot="600000">
              <a:off x="41291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 rot="600000">
              <a:off x="4712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 rot="600000">
              <a:off x="3214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/>
            <p:cNvSpPr/>
            <p:nvPr/>
          </p:nvSpPr>
          <p:spPr>
            <a:xfrm rot="600000">
              <a:off x="33671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 rot="600000">
              <a:off x="32147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Oval 26"/>
            <p:cNvSpPr/>
            <p:nvPr/>
          </p:nvSpPr>
          <p:spPr>
            <a:xfrm rot="600000">
              <a:off x="3367118" y="4432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/>
            <p:nvPr/>
          </p:nvSpPr>
          <p:spPr>
            <a:xfrm rot="600000">
              <a:off x="3671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/>
            <p:nvPr/>
          </p:nvSpPr>
          <p:spPr>
            <a:xfrm rot="600000">
              <a:off x="4814918" y="3060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/>
            <p:nvPr/>
          </p:nvSpPr>
          <p:spPr>
            <a:xfrm rot="600000">
              <a:off x="4788525" y="2831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/>
            <p:nvPr/>
          </p:nvSpPr>
          <p:spPr>
            <a:xfrm rot="600000">
              <a:off x="4940925" y="2907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 rot="600000">
              <a:off x="5727075" y="25787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/>
            <p:cNvSpPr/>
            <p:nvPr/>
          </p:nvSpPr>
          <p:spPr>
            <a:xfrm rot="600000">
              <a:off x="4940925" y="3288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/>
            <p:cNvSpPr/>
            <p:nvPr/>
          </p:nvSpPr>
          <p:spPr>
            <a:xfrm rot="600000">
              <a:off x="5245725" y="3212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/>
            <p:cNvSpPr/>
            <p:nvPr/>
          </p:nvSpPr>
          <p:spPr>
            <a:xfrm rot="600000">
              <a:off x="5803275" y="2883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/>
            <p:cNvSpPr/>
            <p:nvPr/>
          </p:nvSpPr>
          <p:spPr>
            <a:xfrm rot="600000">
              <a:off x="4940925" y="3645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/>
            <p:cNvSpPr/>
            <p:nvPr/>
          </p:nvSpPr>
          <p:spPr>
            <a:xfrm rot="600000">
              <a:off x="5093325" y="3060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 rot="600000">
              <a:off x="53219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/>
            <p:cNvSpPr/>
            <p:nvPr/>
          </p:nvSpPr>
          <p:spPr>
            <a:xfrm rot="600000">
              <a:off x="5093325" y="3441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/>
            <p:cNvSpPr/>
            <p:nvPr/>
          </p:nvSpPr>
          <p:spPr>
            <a:xfrm rot="600000">
              <a:off x="53981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 rot="600000">
              <a:off x="3824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/>
            <p:cNvSpPr/>
            <p:nvPr/>
          </p:nvSpPr>
          <p:spPr>
            <a:xfrm rot="600000">
              <a:off x="3976718" y="3670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/>
            <p:cNvSpPr/>
            <p:nvPr/>
          </p:nvSpPr>
          <p:spPr>
            <a:xfrm rot="600000">
              <a:off x="4407525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 rot="600000">
              <a:off x="3976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Oval 44"/>
            <p:cNvSpPr/>
            <p:nvPr/>
          </p:nvSpPr>
          <p:spPr>
            <a:xfrm rot="600000">
              <a:off x="41291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/>
            <p:cNvSpPr/>
            <p:nvPr/>
          </p:nvSpPr>
          <p:spPr>
            <a:xfrm rot="600000">
              <a:off x="44339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 rot="600000">
              <a:off x="39005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 rot="600000">
              <a:off x="43313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 rot="600000">
              <a:off x="4262499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/>
            <p:cNvSpPr/>
            <p:nvPr/>
          </p:nvSpPr>
          <p:spPr>
            <a:xfrm rot="600000">
              <a:off x="4052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Oval 50"/>
            <p:cNvSpPr/>
            <p:nvPr/>
          </p:nvSpPr>
          <p:spPr>
            <a:xfrm rot="600000">
              <a:off x="4940925" y="26274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 rot="600000">
              <a:off x="5245725" y="2551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/>
            <p:cNvSpPr/>
            <p:nvPr/>
          </p:nvSpPr>
          <p:spPr>
            <a:xfrm rot="600000">
              <a:off x="34433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/>
            <p:nvPr/>
          </p:nvSpPr>
          <p:spPr>
            <a:xfrm rot="600000">
              <a:off x="35957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 rot="600000">
              <a:off x="37481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 rot="600000">
              <a:off x="3595718" y="4508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7" name="Oval 56"/>
            <p:cNvSpPr/>
            <p:nvPr/>
          </p:nvSpPr>
          <p:spPr>
            <a:xfrm rot="600000">
              <a:off x="4788525" y="3745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 rot="600000">
              <a:off x="44837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 rot="600000">
              <a:off x="5550525" y="2450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/>
            <p:nvPr/>
          </p:nvSpPr>
          <p:spPr>
            <a:xfrm rot="600000">
              <a:off x="5474325" y="2679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 rot="600000">
              <a:off x="5626725" y="2755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/>
            <p:nvPr/>
          </p:nvSpPr>
          <p:spPr>
            <a:xfrm rot="600000">
              <a:off x="5474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3" name="Oval 62"/>
            <p:cNvSpPr/>
            <p:nvPr/>
          </p:nvSpPr>
          <p:spPr>
            <a:xfrm rot="600000">
              <a:off x="5626725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 rot="600000">
              <a:off x="5245725" y="27798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5" name="Group 74"/>
          <p:cNvGrpSpPr/>
          <p:nvPr/>
        </p:nvGrpSpPr>
        <p:grpSpPr>
          <a:xfrm rot="-2340000">
            <a:off x="3099620" y="971267"/>
            <a:ext cx="3400840" cy="2857716"/>
            <a:chOff x="3231794" y="2704884"/>
            <a:chExt cx="3400840" cy="2857716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3231794" y="5562600"/>
              <a:ext cx="3400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231794" y="2704884"/>
              <a:ext cx="0" cy="28577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6629400" y="2921409"/>
            <a:ext cx="457200" cy="43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</a:t>
            </a:r>
            <a:r>
              <a:rPr lang="en-IN" baseline="-25000" dirty="0" smtClean="0"/>
              <a:t>1</a:t>
            </a:r>
            <a:endParaRPr lang="en-IN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2122155" y="2502525"/>
            <a:ext cx="457200" cy="43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</a:t>
            </a:r>
            <a:r>
              <a:rPr lang="en-IN" baseline="-25000" dirty="0" smtClean="0"/>
              <a:t>2</a:t>
            </a:r>
            <a:endParaRPr lang="en-IN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5793098" y="4742467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No correlation in the new representation of the data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2513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What We Have Done So Far….</a:t>
            </a:r>
            <a:endParaRPr lang="en-IN" dirty="0">
              <a:solidFill>
                <a:srgbClr val="C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980000">
            <a:off x="3123640" y="3315130"/>
            <a:ext cx="2740957" cy="2210231"/>
            <a:chOff x="3214718" y="2450475"/>
            <a:chExt cx="2740957" cy="2210231"/>
          </a:xfrm>
        </p:grpSpPr>
        <p:sp>
          <p:nvSpPr>
            <p:cNvPr id="5" name="Oval 4"/>
            <p:cNvSpPr/>
            <p:nvPr/>
          </p:nvSpPr>
          <p:spPr>
            <a:xfrm rot="600000">
              <a:off x="3976718" y="3289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 rot="600000">
              <a:off x="41291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/>
            <p:cNvSpPr/>
            <p:nvPr/>
          </p:nvSpPr>
          <p:spPr>
            <a:xfrm rot="600000">
              <a:off x="4281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 rot="600000">
              <a:off x="41291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 rot="600000">
              <a:off x="42815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 rot="600000">
              <a:off x="4586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 rot="600000">
              <a:off x="4433918" y="3212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 rot="600000">
              <a:off x="4586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 rot="600000">
              <a:off x="4738718" y="3517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/>
            <p:cNvSpPr/>
            <p:nvPr/>
          </p:nvSpPr>
          <p:spPr>
            <a:xfrm rot="600000">
              <a:off x="4586318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/>
            <p:cNvSpPr/>
            <p:nvPr/>
          </p:nvSpPr>
          <p:spPr>
            <a:xfrm rot="600000">
              <a:off x="47387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 rot="600000">
              <a:off x="48647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 rot="600000">
              <a:off x="3519518" y="3593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/>
          </p:nvSpPr>
          <p:spPr>
            <a:xfrm rot="600000">
              <a:off x="36719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/>
            <p:cNvSpPr/>
            <p:nvPr/>
          </p:nvSpPr>
          <p:spPr>
            <a:xfrm rot="600000">
              <a:off x="3824318" y="3898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 rot="600000">
              <a:off x="36719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/>
            <p:cNvSpPr/>
            <p:nvPr/>
          </p:nvSpPr>
          <p:spPr>
            <a:xfrm rot="600000">
              <a:off x="38243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/>
          </p:nvSpPr>
          <p:spPr>
            <a:xfrm rot="600000">
              <a:off x="41291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 rot="600000">
              <a:off x="4712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 rot="600000">
              <a:off x="3214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/>
            <p:cNvSpPr/>
            <p:nvPr/>
          </p:nvSpPr>
          <p:spPr>
            <a:xfrm rot="600000">
              <a:off x="33671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 rot="600000">
              <a:off x="32147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Oval 26"/>
            <p:cNvSpPr/>
            <p:nvPr/>
          </p:nvSpPr>
          <p:spPr>
            <a:xfrm rot="600000">
              <a:off x="3367118" y="4432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/>
            <p:nvPr/>
          </p:nvSpPr>
          <p:spPr>
            <a:xfrm rot="600000">
              <a:off x="3671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/>
            <p:nvPr/>
          </p:nvSpPr>
          <p:spPr>
            <a:xfrm rot="600000">
              <a:off x="4814918" y="3060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/>
            <p:nvPr/>
          </p:nvSpPr>
          <p:spPr>
            <a:xfrm rot="600000">
              <a:off x="4788525" y="2831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/>
            <p:nvPr/>
          </p:nvSpPr>
          <p:spPr>
            <a:xfrm rot="600000">
              <a:off x="4940925" y="2907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 rot="600000">
              <a:off x="5727075" y="25787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/>
            <p:cNvSpPr/>
            <p:nvPr/>
          </p:nvSpPr>
          <p:spPr>
            <a:xfrm rot="600000">
              <a:off x="4940925" y="32886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/>
            <p:cNvSpPr/>
            <p:nvPr/>
          </p:nvSpPr>
          <p:spPr>
            <a:xfrm rot="600000">
              <a:off x="5245725" y="3212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/>
            <p:cNvSpPr/>
            <p:nvPr/>
          </p:nvSpPr>
          <p:spPr>
            <a:xfrm rot="600000">
              <a:off x="5803275" y="2883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/>
            <p:cNvSpPr/>
            <p:nvPr/>
          </p:nvSpPr>
          <p:spPr>
            <a:xfrm rot="600000">
              <a:off x="4940925" y="364552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/>
            <p:cNvSpPr/>
            <p:nvPr/>
          </p:nvSpPr>
          <p:spPr>
            <a:xfrm rot="600000">
              <a:off x="5093325" y="3060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 rot="600000">
              <a:off x="53219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/>
            <p:cNvSpPr/>
            <p:nvPr/>
          </p:nvSpPr>
          <p:spPr>
            <a:xfrm rot="600000">
              <a:off x="5093325" y="3441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/>
            <p:cNvSpPr/>
            <p:nvPr/>
          </p:nvSpPr>
          <p:spPr>
            <a:xfrm rot="600000">
              <a:off x="53981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 rot="600000">
              <a:off x="3824318" y="3441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/>
            <p:cNvSpPr/>
            <p:nvPr/>
          </p:nvSpPr>
          <p:spPr>
            <a:xfrm rot="600000">
              <a:off x="3976718" y="3670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/>
            <p:cNvSpPr/>
            <p:nvPr/>
          </p:nvSpPr>
          <p:spPr>
            <a:xfrm rot="600000">
              <a:off x="4407525" y="3746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 rot="600000">
              <a:off x="39767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Oval 44"/>
            <p:cNvSpPr/>
            <p:nvPr/>
          </p:nvSpPr>
          <p:spPr>
            <a:xfrm rot="600000">
              <a:off x="4129118" y="4127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/>
            <p:cNvSpPr/>
            <p:nvPr/>
          </p:nvSpPr>
          <p:spPr>
            <a:xfrm rot="600000">
              <a:off x="4433918" y="40511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 rot="600000">
              <a:off x="3900518" y="3822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 rot="600000">
              <a:off x="4331325" y="3364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 rot="600000">
              <a:off x="4262499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/>
            <p:cNvSpPr/>
            <p:nvPr/>
          </p:nvSpPr>
          <p:spPr>
            <a:xfrm rot="600000">
              <a:off x="4052918" y="4355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1" name="Oval 50"/>
            <p:cNvSpPr/>
            <p:nvPr/>
          </p:nvSpPr>
          <p:spPr>
            <a:xfrm rot="600000">
              <a:off x="4940925" y="26274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/>
            <p:cNvSpPr/>
            <p:nvPr/>
          </p:nvSpPr>
          <p:spPr>
            <a:xfrm rot="600000">
              <a:off x="5245725" y="25512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/>
            <p:cNvSpPr/>
            <p:nvPr/>
          </p:nvSpPr>
          <p:spPr>
            <a:xfrm rot="600000">
              <a:off x="3443318" y="39749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/>
            <p:nvPr/>
          </p:nvSpPr>
          <p:spPr>
            <a:xfrm rot="600000">
              <a:off x="3595718" y="42035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 rot="600000">
              <a:off x="3748118" y="42797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 rot="600000">
              <a:off x="3595718" y="450830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7" name="Oval 56"/>
            <p:cNvSpPr/>
            <p:nvPr/>
          </p:nvSpPr>
          <p:spPr>
            <a:xfrm rot="600000">
              <a:off x="4788525" y="3745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 rot="600000">
              <a:off x="44837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 rot="600000">
              <a:off x="5550525" y="24504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/>
            <p:nvPr/>
          </p:nvSpPr>
          <p:spPr>
            <a:xfrm rot="600000">
              <a:off x="5474325" y="26790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 rot="600000">
              <a:off x="5626725" y="2755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/>
            <p:nvPr/>
          </p:nvSpPr>
          <p:spPr>
            <a:xfrm rot="600000">
              <a:off x="5474325" y="29838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3" name="Oval 62"/>
            <p:cNvSpPr/>
            <p:nvPr/>
          </p:nvSpPr>
          <p:spPr>
            <a:xfrm rot="600000">
              <a:off x="5626725" y="313627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 rot="600000">
              <a:off x="5245725" y="27798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03703" y="1626587"/>
            <a:ext cx="3400840" cy="2857716"/>
            <a:chOff x="3231794" y="2704884"/>
            <a:chExt cx="3400840" cy="2857716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3231794" y="5562600"/>
              <a:ext cx="3400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3231794" y="2704884"/>
              <a:ext cx="0" cy="28577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6571358" y="4745077"/>
            <a:ext cx="457200" cy="43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</a:t>
            </a:r>
            <a:r>
              <a:rPr lang="en-IN" baseline="-25000" dirty="0" smtClean="0"/>
              <a:t>1</a:t>
            </a:r>
            <a:endParaRPr lang="en-IN" baseline="-25000" dirty="0"/>
          </a:p>
        </p:txBody>
      </p:sp>
      <p:sp>
        <p:nvSpPr>
          <p:cNvPr id="77" name="Rectangle 76"/>
          <p:cNvSpPr/>
          <p:nvPr/>
        </p:nvSpPr>
        <p:spPr>
          <a:xfrm>
            <a:off x="3466293" y="2260944"/>
            <a:ext cx="457200" cy="43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</a:t>
            </a:r>
            <a:r>
              <a:rPr lang="en-IN" baseline="-25000" dirty="0" smtClean="0"/>
              <a:t>2</a:t>
            </a:r>
            <a:endParaRPr lang="en-IN" baseline="-25000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4098712" y="3987586"/>
            <a:ext cx="824667" cy="3205749"/>
          </a:xfrm>
          <a:prstGeom prst="rightBrace">
            <a:avLst>
              <a:gd name="adj1" fmla="val 47678"/>
              <a:gd name="adj2" fmla="val 495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4307151" y="6096000"/>
                <a:ext cx="563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51" y="6096000"/>
                <a:ext cx="56380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ight Brace 77"/>
          <p:cNvSpPr/>
          <p:nvPr/>
        </p:nvSpPr>
        <p:spPr>
          <a:xfrm rot="10800000">
            <a:off x="2057400" y="3913629"/>
            <a:ext cx="412333" cy="1014712"/>
          </a:xfrm>
          <a:prstGeom prst="rightBrace">
            <a:avLst>
              <a:gd name="adj1" fmla="val 47678"/>
              <a:gd name="adj2" fmla="val 485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295400" y="4182595"/>
                <a:ext cx="570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182595"/>
                <a:ext cx="57092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8496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639739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2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904637"/>
            <a:ext cx="83439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6201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436563"/>
            <a:ext cx="8041440" cy="701587"/>
          </a:xfrm>
        </p:spPr>
        <p:txBody>
          <a:bodyPr/>
          <a:lstStyle/>
          <a:p>
            <a:r>
              <a:rPr lang="en-US" sz="4300" dirty="0">
                <a:solidFill>
                  <a:srgbClr val="C00000"/>
                </a:solidFill>
              </a:rPr>
              <a:t>Eigenvalues &amp; Eigenvectors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371600"/>
            <a:ext cx="7467600" cy="49250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Eigenvectors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(for a square </a:t>
            </a:r>
            <a:r>
              <a:rPr lang="en-US" sz="2800" i="1" dirty="0" err="1">
                <a:solidFill>
                  <a:srgbClr val="002060"/>
                </a:solidFill>
              </a:rPr>
              <a:t>m</a:t>
            </a:r>
            <a:r>
              <a:rPr lang="en-US" sz="2800" i="1" dirty="0" err="1">
                <a:solidFill>
                  <a:srgbClr val="002060"/>
                </a:solidFill>
                <a:sym typeface="Symbol" pitchFamily="18" charset="2"/>
              </a:rPr>
              <a:t></a:t>
            </a:r>
            <a:r>
              <a:rPr lang="en-US" sz="2800" i="1" dirty="0" err="1">
                <a:solidFill>
                  <a:srgbClr val="002060"/>
                </a:solidFill>
              </a:rPr>
              <a:t>m</a:t>
            </a:r>
            <a:r>
              <a:rPr lang="en-US" sz="2800" dirty="0">
                <a:solidFill>
                  <a:srgbClr val="002060"/>
                </a:solidFill>
              </a:rPr>
              <a:t> matrix </a:t>
            </a:r>
            <a:r>
              <a:rPr lang="en-US" sz="2800" b="1" dirty="0">
                <a:solidFill>
                  <a:srgbClr val="002060"/>
                </a:solidFill>
              </a:rPr>
              <a:t>S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05194" name="Rectangle 10"/>
          <p:cNvSpPr>
            <a:spLocks noChangeArrowheads="1"/>
          </p:cNvSpPr>
          <p:nvPr/>
        </p:nvSpPr>
        <p:spPr bwMode="auto">
          <a:xfrm>
            <a:off x="3505200" y="1905000"/>
            <a:ext cx="1752600" cy="644525"/>
          </a:xfrm>
          <a:prstGeom prst="rect">
            <a:avLst/>
          </a:prstGeom>
          <a:solidFill>
            <a:srgbClr val="C0C0C0">
              <a:alpha val="50000"/>
            </a:srgb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605196" name="AutoShape 12"/>
          <p:cNvCxnSpPr>
            <a:cxnSpLocks noChangeShapeType="1"/>
          </p:cNvCxnSpPr>
          <p:nvPr/>
        </p:nvCxnSpPr>
        <p:spPr bwMode="auto">
          <a:xfrm flipV="1">
            <a:off x="3367088" y="2327274"/>
            <a:ext cx="747712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5197" name="AutoShape 13"/>
          <p:cNvCxnSpPr>
            <a:cxnSpLocks noChangeShapeType="1"/>
            <a:stCxn id="605199" idx="0"/>
          </p:cNvCxnSpPr>
          <p:nvPr/>
        </p:nvCxnSpPr>
        <p:spPr bwMode="auto">
          <a:xfrm flipH="1" flipV="1">
            <a:off x="4648200" y="2327275"/>
            <a:ext cx="460375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5199" name="Text Box 15"/>
          <p:cNvSpPr txBox="1">
            <a:spLocks noChangeArrowheads="1"/>
          </p:cNvSpPr>
          <p:nvPr/>
        </p:nvSpPr>
        <p:spPr bwMode="auto">
          <a:xfrm>
            <a:off x="4483596" y="2801937"/>
            <a:ext cx="12499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sz="2000" dirty="0">
                <a:solidFill>
                  <a:srgbClr val="002060"/>
                </a:solidFill>
              </a:rPr>
              <a:t>eigenvalue</a:t>
            </a:r>
          </a:p>
        </p:txBody>
      </p:sp>
      <p:sp>
        <p:nvSpPr>
          <p:cNvPr id="605202" name="Text Box 18"/>
          <p:cNvSpPr txBox="1">
            <a:spLocks noChangeArrowheads="1"/>
          </p:cNvSpPr>
          <p:nvPr/>
        </p:nvSpPr>
        <p:spPr bwMode="auto">
          <a:xfrm>
            <a:off x="2011840" y="2801937"/>
            <a:ext cx="21072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sz="2000" dirty="0">
                <a:solidFill>
                  <a:srgbClr val="002060"/>
                </a:solidFill>
              </a:rPr>
              <a:t>(right) eigenvector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72200" y="2595563"/>
            <a:ext cx="2589213" cy="985837"/>
            <a:chOff x="4080" y="1296"/>
            <a:chExt cx="1631" cy="621"/>
          </a:xfrm>
        </p:grpSpPr>
        <p:pic>
          <p:nvPicPr>
            <p:cNvPr id="605205" name="Picture 2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1584"/>
              <a:ext cx="15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05206" name="Rectangle 22"/>
            <p:cNvSpPr>
              <a:spLocks noChangeArrowheads="1"/>
            </p:cNvSpPr>
            <p:nvPr/>
          </p:nvSpPr>
          <p:spPr bwMode="auto">
            <a:xfrm>
              <a:off x="4128" y="1296"/>
              <a:ext cx="6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rebuchet MS" pitchFamily="34" charset="0"/>
                </a:rPr>
                <a:t>Example</a:t>
              </a:r>
            </a:p>
          </p:txBody>
        </p:sp>
        <p:sp>
          <p:nvSpPr>
            <p:cNvPr id="605207" name="Rectangle 23"/>
            <p:cNvSpPr>
              <a:spLocks noChangeArrowheads="1"/>
            </p:cNvSpPr>
            <p:nvPr/>
          </p:nvSpPr>
          <p:spPr bwMode="auto">
            <a:xfrm>
              <a:off x="4080" y="1296"/>
              <a:ext cx="1631" cy="62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33800" y="1976735"/>
                <a:ext cx="1354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N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76735"/>
                <a:ext cx="1354794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7105" r="-261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2200" y="3124200"/>
                <a:ext cx="1615699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sSup>
                        <m:sSupPr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N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  <m:r>
                        <a:rPr lang="en-IN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IN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Palatino Linotype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24200"/>
                <a:ext cx="1615699" cy="5088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371600" y="4416876"/>
            <a:ext cx="2133600" cy="1831524"/>
            <a:chOff x="1219200" y="4191000"/>
            <a:chExt cx="2133600" cy="1831524"/>
          </a:xfrm>
        </p:grpSpPr>
        <p:grpSp>
          <p:nvGrpSpPr>
            <p:cNvPr id="27" name="Group 26"/>
            <p:cNvGrpSpPr/>
            <p:nvPr/>
          </p:nvGrpSpPr>
          <p:grpSpPr>
            <a:xfrm>
              <a:off x="1219200" y="4191000"/>
              <a:ext cx="2133600" cy="1831524"/>
              <a:chOff x="1219200" y="4191000"/>
              <a:chExt cx="2133600" cy="183152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219200" y="6019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219201" y="4191000"/>
                <a:ext cx="0" cy="183152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1219200" y="5249636"/>
              <a:ext cx="1219200" cy="762000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248123" y="4719513"/>
                  <a:ext cx="49013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123" y="4719513"/>
                  <a:ext cx="490134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638800" y="4414152"/>
            <a:ext cx="2133600" cy="1831524"/>
            <a:chOff x="1219200" y="4191000"/>
            <a:chExt cx="2133600" cy="1831524"/>
          </a:xfrm>
        </p:grpSpPr>
        <p:grpSp>
          <p:nvGrpSpPr>
            <p:cNvPr id="26" name="Group 25"/>
            <p:cNvGrpSpPr/>
            <p:nvPr/>
          </p:nvGrpSpPr>
          <p:grpSpPr>
            <a:xfrm>
              <a:off x="1219200" y="4191000"/>
              <a:ext cx="2133600" cy="1831524"/>
              <a:chOff x="1219200" y="4191000"/>
              <a:chExt cx="2133600" cy="1831524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1219200" y="6019800"/>
                <a:ext cx="2133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219201" y="4191000"/>
                <a:ext cx="0" cy="183152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219200" y="4722237"/>
              <a:ext cx="2063038" cy="1289399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133600" y="4719513"/>
                  <a:ext cx="62453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  <m:acc>
                          <m:accPr>
                            <m:chr m:val="⃗"/>
                            <m:ctrlPr>
                              <a:rPr lang="en-IN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719513"/>
                  <a:ext cx="624530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/>
          <p:cNvCxnSpPr/>
          <p:nvPr/>
        </p:nvCxnSpPr>
        <p:spPr>
          <a:xfrm>
            <a:off x="3294062" y="4800600"/>
            <a:ext cx="1887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20215" y="4313850"/>
                <a:ext cx="687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15" y="4313850"/>
                <a:ext cx="68788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35724" y="3108847"/>
                <a:ext cx="763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𝜆𝜖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724" y="3108847"/>
                <a:ext cx="76358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autoUpdateAnimBg="0"/>
      <p:bldP spid="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6296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4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057400"/>
            <a:ext cx="85534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4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590675"/>
            <a:ext cx="85629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4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524000"/>
            <a:ext cx="83724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4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7658100" cy="50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5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3" y="1879237"/>
            <a:ext cx="769439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5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04" y="1981200"/>
            <a:ext cx="7796592" cy="41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5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363924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PCA Process – STEP </a:t>
            </a:r>
            <a:r>
              <a:rPr lang="en-IN" sz="4000" dirty="0" smtClean="0">
                <a:solidFill>
                  <a:srgbClr val="C00000"/>
                </a:solidFill>
              </a:rPr>
              <a:t>5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07" y="1600200"/>
            <a:ext cx="4733986" cy="47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Reconstruction of  Original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6607631" cy="3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57200"/>
            <a:ext cx="8041440" cy="1295400"/>
          </a:xfrm>
        </p:spPr>
        <p:txBody>
          <a:bodyPr/>
          <a:lstStyle/>
          <a:p>
            <a:r>
              <a:rPr lang="en-US" sz="4300" dirty="0">
                <a:solidFill>
                  <a:srgbClr val="C00000"/>
                </a:solidFill>
              </a:rPr>
              <a:t>Eigenvalues &amp; </a:t>
            </a:r>
            <a:r>
              <a:rPr lang="en-US" sz="4300" dirty="0" smtClean="0">
                <a:solidFill>
                  <a:srgbClr val="C00000"/>
                </a:solidFill>
              </a:rPr>
              <a:t>Eigenvectors</a:t>
            </a:r>
            <a:br>
              <a:rPr lang="en-US" sz="4300" dirty="0" smtClean="0">
                <a:solidFill>
                  <a:srgbClr val="C00000"/>
                </a:solidFill>
              </a:rPr>
            </a:br>
            <a:r>
              <a:rPr lang="en-US" sz="4300" dirty="0" smtClean="0">
                <a:solidFill>
                  <a:srgbClr val="C00000"/>
                </a:solidFill>
              </a:rPr>
              <a:t>(Properties)</a:t>
            </a:r>
            <a:endParaRPr lang="en-IN" sz="43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476212"/>
          </a:xfrm>
        </p:spPr>
        <p:txBody>
          <a:bodyPr/>
          <a:lstStyle/>
          <a:p>
            <a:r>
              <a:rPr lang="en-IN" dirty="0"/>
              <a:t>The eigenvalues of </a:t>
            </a:r>
            <a:r>
              <a:rPr lang="en-IN" dirty="0" smtClean="0"/>
              <a:t> real </a:t>
            </a:r>
            <a:r>
              <a:rPr lang="en-IN" dirty="0" smtClean="0">
                <a:solidFill>
                  <a:schemeClr val="accent1"/>
                </a:solidFill>
              </a:rPr>
              <a:t>symmetric </a:t>
            </a:r>
            <a:r>
              <a:rPr lang="en-IN" dirty="0">
                <a:solidFill>
                  <a:schemeClr val="accent1"/>
                </a:solidFill>
              </a:rPr>
              <a:t>matrices</a:t>
            </a:r>
            <a:r>
              <a:rPr lang="en-IN" dirty="0"/>
              <a:t> are real</a:t>
            </a:r>
            <a:r>
              <a:rPr lang="en-IN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0" y="2819400"/>
                <a:ext cx="10011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IN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19400"/>
                <a:ext cx="1001107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5488" t="-36000" r="-37195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1000" y="3200400"/>
                <a:ext cx="8458200" cy="343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700" dirty="0" smtClean="0">
                    <a:latin typeface="+mn-lt"/>
                  </a:rPr>
                  <a:t>Then we can conjugate to 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7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1700" b="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7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acc>
                  </m:oMath>
                </a14:m>
                <a:r>
                  <a:rPr lang="en-IN" sz="1700" dirty="0" smtClean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7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17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7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acc>
                  </m:oMath>
                </a14:m>
                <a:endParaRPr lang="en-IN" sz="1700" dirty="0" smtClean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700" dirty="0">
                    <a:latin typeface="+mn-lt"/>
                  </a:rPr>
                  <a:t>If the entries of A are real, this becomes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700">
                        <a:latin typeface="Cambria Math" panose="02040503050406030204" pitchFamily="18" charset="0"/>
                      </a:rPr>
                      <m:t>A</m:t>
                    </m:r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7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m:rPr>
                        <m:nor/>
                      </m:rPr>
                      <a:rPr lang="en-IN" sz="1700" dirty="0"/>
                      <m:t>=</m:t>
                    </m:r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17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acc>
                  </m:oMath>
                </a14:m>
                <a:endParaRPr lang="en-IN" sz="1700" dirty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700" dirty="0">
                    <a:latin typeface="+mn-lt"/>
                  </a:rPr>
                  <a:t>This proves that complex eigenvalues of real valued matrices come in conjugate pairs </a:t>
                </a:r>
                <a:endParaRPr lang="en-IN" sz="1700" dirty="0" smtClean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700" dirty="0" smtClean="0">
                    <a:latin typeface="+mn-lt"/>
                  </a:rPr>
                  <a:t>Now transpose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7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IN" sz="1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1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IN" sz="1700" dirty="0" smtClean="0">
                    <a:latin typeface="+mn-lt"/>
                  </a:rPr>
                  <a:t>. Because A is symmetric matrix we now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IN" sz="1700" dirty="0" smtClean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700" dirty="0" smtClean="0">
                    <a:latin typeface="+mn-lt"/>
                  </a:rPr>
                  <a:t>Multiply both sides of this equation on the right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N" sz="17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IN" sz="1700" dirty="0" smtClean="0">
                    <a:latin typeface="+mn-lt"/>
                  </a:rPr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7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IN" sz="1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IN" sz="17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sz="1700" dirty="0" smtClean="0">
                    <a:latin typeface="+mn-lt"/>
                  </a:rPr>
                  <a:t>On the other hand multiply</a:t>
                </a:r>
                <a14:m>
                  <m:oMath xmlns:m="http://schemas.openxmlformats.org/officeDocument/2006/math">
                    <m:r>
                      <a:rPr lang="en-IN" sz="17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IN" sz="1700" dirty="0" smtClean="0"/>
                  <a:t> </a:t>
                </a:r>
                <a:r>
                  <a:rPr lang="en-IN" sz="1700" dirty="0" smtClean="0">
                    <a:latin typeface="+mn-lt"/>
                  </a:rPr>
                  <a:t>on  the left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1700" dirty="0" smtClean="0">
                    <a:latin typeface="+mn-lt"/>
                  </a:rPr>
                  <a:t>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7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IN" sz="1700" dirty="0" smtClean="0">
                  <a:latin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IN" sz="1700" dirty="0" smtClean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IN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IN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7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IN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17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</m:e>
                      <m:sup>
                        <m:r>
                          <a:rPr lang="en-IN" sz="17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IN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IN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I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IN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I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I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𝑟𝑒𝑎𝑙</m:t>
                    </m:r>
                  </m:oMath>
                </a14:m>
                <a:endParaRPr lang="en-IN" sz="1700" dirty="0">
                  <a:latin typeface="+mn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00400"/>
                <a:ext cx="8458200" cy="3438762"/>
              </a:xfrm>
              <a:prstGeom prst="rect">
                <a:avLst/>
              </a:prstGeom>
              <a:blipFill rotWithShape="1">
                <a:blip r:embed="rId3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90600" y="3994010"/>
            <a:ext cx="54864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9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Reconstruction of  Original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69" y="2286000"/>
            <a:ext cx="6715462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C00000"/>
                </a:solidFill>
              </a:rPr>
              <a:t>Reconstruction of  Original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676400"/>
            <a:ext cx="76485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What is Principal Component Analysis?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467600" cy="4648200"/>
          </a:xfrm>
          <a:ln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Principal component analysis (PCA)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Reduce the dimensionality of a data set  by finding a new set of variables, smaller than the original set of </a:t>
            </a:r>
            <a:r>
              <a:rPr lang="en-US" sz="1600" dirty="0" smtClean="0"/>
              <a:t>variables.</a:t>
            </a:r>
            <a:endParaRPr lang="en-US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Retains most of the </a:t>
            </a:r>
            <a:r>
              <a:rPr lang="en-US" sz="1600" dirty="0" smtClean="0"/>
              <a:t>input data </a:t>
            </a:r>
            <a:r>
              <a:rPr lang="en-US" sz="1600" dirty="0"/>
              <a:t>information.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Useful for the compression and </a:t>
            </a:r>
            <a:r>
              <a:rPr lang="en-US" sz="1600" dirty="0" smtClean="0"/>
              <a:t>noise removal in the </a:t>
            </a:r>
            <a:r>
              <a:rPr lang="en-US" sz="1600" dirty="0"/>
              <a:t>data. </a:t>
            </a:r>
          </a:p>
          <a:p>
            <a:pPr marL="329184" lvl="1" indent="0" algn="just">
              <a:lnSpc>
                <a:spcPct val="150000"/>
              </a:lnSpc>
              <a:buNone/>
            </a:pP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By </a:t>
            </a:r>
            <a:r>
              <a:rPr lang="en-US" sz="1800" dirty="0"/>
              <a:t>information we mean the </a:t>
            </a:r>
            <a:r>
              <a:rPr lang="en-US" sz="1800" dirty="0">
                <a:solidFill>
                  <a:srgbClr val="C00000"/>
                </a:solidFill>
              </a:rPr>
              <a:t>variation</a:t>
            </a:r>
            <a:r>
              <a:rPr lang="en-US" sz="1800" dirty="0"/>
              <a:t> present in the sample, given by the </a:t>
            </a:r>
            <a:r>
              <a:rPr lang="en-US" sz="1800" dirty="0">
                <a:solidFill>
                  <a:srgbClr val="C00000"/>
                </a:solidFill>
              </a:rPr>
              <a:t>correlations</a:t>
            </a:r>
            <a:r>
              <a:rPr lang="en-US" sz="1800" dirty="0"/>
              <a:t> between the original variables.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The new variables, called </a:t>
            </a:r>
            <a:r>
              <a:rPr lang="en-US" sz="1600" dirty="0">
                <a:solidFill>
                  <a:srgbClr val="C00000"/>
                </a:solidFill>
              </a:rPr>
              <a:t>principal components </a:t>
            </a:r>
            <a:r>
              <a:rPr lang="en-US" sz="1600" dirty="0"/>
              <a:t>(PCs), are </a:t>
            </a:r>
            <a:r>
              <a:rPr lang="en-US" sz="1600" dirty="0">
                <a:solidFill>
                  <a:srgbClr val="FB192F"/>
                </a:solidFill>
              </a:rPr>
              <a:t>uncorrelated</a:t>
            </a:r>
            <a:r>
              <a:rPr lang="en-US" sz="1600" dirty="0"/>
              <a:t>, and are ordered by the fraction of the total information each retains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436563"/>
            <a:ext cx="8041440" cy="935037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Geometric picture of </a:t>
            </a:r>
            <a:r>
              <a:rPr lang="en-US" sz="3600" dirty="0" smtClean="0">
                <a:solidFill>
                  <a:srgbClr val="002060"/>
                </a:solidFill>
              </a:rPr>
              <a:t>Principal Components </a:t>
            </a:r>
            <a:r>
              <a:rPr lang="en-US" sz="3600" dirty="0">
                <a:solidFill>
                  <a:srgbClr val="002060"/>
                </a:solidFill>
              </a:rPr>
              <a:t>(PCs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21515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083885"/>
              </p:ext>
            </p:extLst>
          </p:nvPr>
        </p:nvGraphicFramePr>
        <p:xfrm>
          <a:off x="2506436" y="5500933"/>
          <a:ext cx="533400" cy="69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1" name="Equation" r:id="rId3" imgW="164880" imgH="215640" progId="Equation.3">
                  <p:embed/>
                </p:oleObj>
              </mc:Choice>
              <mc:Fallback>
                <p:oleObj name="Equation" r:id="rId3" imgW="16488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436" y="5500933"/>
                        <a:ext cx="533400" cy="697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991600" y="258603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2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2586038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02650568"/>
              </p:ext>
            </p:extLst>
          </p:nvPr>
        </p:nvGraphicFramePr>
        <p:xfrm>
          <a:off x="2495435" y="4739507"/>
          <a:ext cx="4683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3" name="Equation" r:id="rId7" imgW="152280" imgH="215640" progId="Equation.3">
                  <p:embed/>
                </p:oleObj>
              </mc:Choice>
              <mc:Fallback>
                <p:oleObj name="Equation" r:id="rId7" imgW="15228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435" y="4739507"/>
                        <a:ext cx="468313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4" descr="fig1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1724025"/>
            <a:ext cx="2819400" cy="2693988"/>
          </a:xfrm>
          <a:prstGeom prst="rect">
            <a:avLst/>
          </a:prstGeom>
          <a:noFill/>
        </p:spPr>
      </p:pic>
      <p:pic>
        <p:nvPicPr>
          <p:cNvPr id="21509" name="Picture 5" descr="fig2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1797050"/>
            <a:ext cx="2743200" cy="2622550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8200" y="4864955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2400" baseline="30000" dirty="0">
                <a:latin typeface="Times New Roman" pitchFamily="18" charset="0"/>
                <a:cs typeface="Arial" pitchFamily="34" charset="0"/>
              </a:rPr>
              <a:t>st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PC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     is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maximum variance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fit to a line in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X space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41828" y="5646003"/>
            <a:ext cx="80735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2400" baseline="30000" dirty="0">
                <a:latin typeface="Times New Roman" pitchFamily="18" charset="0"/>
                <a:cs typeface="Arial" pitchFamily="34" charset="0"/>
              </a:rPr>
              <a:t>nd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PC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    is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second maximum variance fit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to a line in the plane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perpendicular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to the 1</a:t>
            </a:r>
            <a:r>
              <a:rPr lang="en-US" sz="2400" baseline="30000" dirty="0">
                <a:latin typeface="Times New Roman" pitchFamily="18" charset="0"/>
                <a:cs typeface="Arial" pitchFamily="34" charset="0"/>
              </a:rPr>
              <a:t>st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PC 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Geometric picture of principal components (PCs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3376" name="Oval 16"/>
          <p:cNvSpPr>
            <a:spLocks noChangeArrowheads="1"/>
          </p:cNvSpPr>
          <p:nvPr/>
        </p:nvSpPr>
        <p:spPr bwMode="auto">
          <a:xfrm>
            <a:off x="7239000" y="2743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19812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1828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377" name="Oval 17"/>
          <p:cNvSpPr>
            <a:spLocks noChangeArrowheads="1"/>
          </p:cNvSpPr>
          <p:nvPr/>
        </p:nvSpPr>
        <p:spPr bwMode="auto">
          <a:xfrm>
            <a:off x="3733800" y="4419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378" name="Oval 18"/>
          <p:cNvSpPr>
            <a:spLocks noChangeArrowheads="1"/>
          </p:cNvSpPr>
          <p:nvPr/>
        </p:nvSpPr>
        <p:spPr bwMode="auto">
          <a:xfrm>
            <a:off x="3429000" y="3048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379" name="Oval 19"/>
          <p:cNvSpPr>
            <a:spLocks noChangeArrowheads="1"/>
          </p:cNvSpPr>
          <p:nvPr/>
        </p:nvSpPr>
        <p:spPr bwMode="auto">
          <a:xfrm>
            <a:off x="5334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380" name="Oval 20"/>
          <p:cNvSpPr>
            <a:spLocks noChangeArrowheads="1"/>
          </p:cNvSpPr>
          <p:nvPr/>
        </p:nvSpPr>
        <p:spPr bwMode="auto">
          <a:xfrm>
            <a:off x="5867400" y="2895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Geometric picture of principal components (PCs)</a:t>
            </a:r>
            <a:endParaRPr lang="en-US" sz="3600" dirty="0"/>
          </a:p>
        </p:txBody>
      </p:sp>
      <p:sp>
        <p:nvSpPr>
          <p:cNvPr id="145411" name="Oval 3"/>
          <p:cNvSpPr>
            <a:spLocks noChangeArrowheads="1"/>
          </p:cNvSpPr>
          <p:nvPr/>
        </p:nvSpPr>
        <p:spPr bwMode="auto">
          <a:xfrm>
            <a:off x="7239000" y="2743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3338513" y="2057400"/>
            <a:ext cx="2438400" cy="3733800"/>
          </a:xfrm>
          <a:prstGeom prst="line">
            <a:avLst/>
          </a:prstGeom>
          <a:noFill/>
          <a:ln w="38100">
            <a:solidFill>
              <a:srgbClr val="FB192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19812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5414" name="Oval 6"/>
          <p:cNvSpPr>
            <a:spLocks noChangeArrowheads="1"/>
          </p:cNvSpPr>
          <p:nvPr/>
        </p:nvSpPr>
        <p:spPr bwMode="auto">
          <a:xfrm>
            <a:off x="1828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3733800" y="4419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3429000" y="3048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5334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5418" name="Oval 10"/>
          <p:cNvSpPr>
            <a:spLocks noChangeArrowheads="1"/>
          </p:cNvSpPr>
          <p:nvPr/>
        </p:nvSpPr>
        <p:spPr bwMode="auto">
          <a:xfrm>
            <a:off x="5867400" y="2895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45419" name="Group 11"/>
          <p:cNvGrpSpPr>
            <a:grpSpLocks/>
          </p:cNvGrpSpPr>
          <p:nvPr/>
        </p:nvGrpSpPr>
        <p:grpSpPr bwMode="auto">
          <a:xfrm>
            <a:off x="1981200" y="2881313"/>
            <a:ext cx="5319713" cy="2071687"/>
            <a:chOff x="1248" y="1815"/>
            <a:chExt cx="3351" cy="1305"/>
          </a:xfrm>
        </p:grpSpPr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 flipV="1">
              <a:off x="2208" y="1824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5421" name="Line 13"/>
            <p:cNvSpPr>
              <a:spLocks noChangeShapeType="1"/>
            </p:cNvSpPr>
            <p:nvPr/>
          </p:nvSpPr>
          <p:spPr bwMode="auto">
            <a:xfrm flipV="1">
              <a:off x="2832" y="1902"/>
              <a:ext cx="903" cy="5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 flipV="1">
              <a:off x="3120" y="2685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5423" name="Line 15"/>
            <p:cNvSpPr>
              <a:spLocks noChangeShapeType="1"/>
            </p:cNvSpPr>
            <p:nvPr/>
          </p:nvSpPr>
          <p:spPr bwMode="auto">
            <a:xfrm flipV="1">
              <a:off x="1248" y="2304"/>
              <a:ext cx="148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 flipV="1">
              <a:off x="1296" y="1968"/>
              <a:ext cx="120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5425" name="Line 17"/>
            <p:cNvSpPr>
              <a:spLocks noChangeShapeType="1"/>
            </p:cNvSpPr>
            <p:nvPr/>
          </p:nvSpPr>
          <p:spPr bwMode="auto">
            <a:xfrm flipV="1">
              <a:off x="2400" y="2544"/>
              <a:ext cx="48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 flipV="1">
              <a:off x="3024" y="1815"/>
              <a:ext cx="1575" cy="8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Geometric picture of principal components (PCs)</a:t>
            </a:r>
            <a:endParaRPr lang="en-US" sz="3600" dirty="0"/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995488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1876425" y="4995863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7239000" y="2743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3748088" y="4391025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3443288" y="3048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5334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5895975" y="2909888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V="1">
            <a:off x="609600" y="1752600"/>
            <a:ext cx="7239000" cy="3733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 flipV="1">
            <a:off x="1800225" y="485775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 flipH="1" flipV="1">
            <a:off x="3505200" y="39624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4408" name="Line 24"/>
          <p:cNvSpPr>
            <a:spLocks noChangeShapeType="1"/>
          </p:cNvSpPr>
          <p:nvPr/>
        </p:nvSpPr>
        <p:spPr bwMode="auto">
          <a:xfrm flipH="1" flipV="1">
            <a:off x="5834063" y="2805113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4409" name="Line 25"/>
          <p:cNvSpPr>
            <a:spLocks noChangeShapeType="1"/>
          </p:cNvSpPr>
          <p:nvPr/>
        </p:nvSpPr>
        <p:spPr bwMode="auto">
          <a:xfrm flipH="1" flipV="1">
            <a:off x="2057400" y="41148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4410" name="Line 26"/>
          <p:cNvSpPr>
            <a:spLocks noChangeShapeType="1"/>
          </p:cNvSpPr>
          <p:nvPr/>
        </p:nvSpPr>
        <p:spPr bwMode="auto">
          <a:xfrm flipH="1" flipV="1">
            <a:off x="3505200" y="31242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4411" name="Line 27"/>
          <p:cNvSpPr>
            <a:spLocks noChangeShapeType="1"/>
          </p:cNvSpPr>
          <p:nvPr/>
        </p:nvSpPr>
        <p:spPr bwMode="auto">
          <a:xfrm flipH="1" flipV="1">
            <a:off x="6934200" y="2209800"/>
            <a:ext cx="381000" cy="642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44412" name="Line 28"/>
          <p:cNvSpPr>
            <a:spLocks noChangeShapeType="1"/>
          </p:cNvSpPr>
          <p:nvPr/>
        </p:nvSpPr>
        <p:spPr bwMode="auto">
          <a:xfrm flipH="1" flipV="1">
            <a:off x="4829175" y="3338513"/>
            <a:ext cx="561975" cy="866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Algebraic definition of PCs</a:t>
            </a:r>
          </a:p>
        </p:txBody>
      </p:sp>
      <p:graphicFrame>
        <p:nvGraphicFramePr>
          <p:cNvPr id="22546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112567"/>
              </p:ext>
            </p:extLst>
          </p:nvPr>
        </p:nvGraphicFramePr>
        <p:xfrm>
          <a:off x="2547938" y="3319463"/>
          <a:ext cx="514826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" name="Equation" r:id="rId3" imgW="2184120" imgH="431640" progId="Equation.3">
                  <p:embed/>
                </p:oleObj>
              </mc:Choice>
              <mc:Fallback>
                <p:oleObj name="Equation" r:id="rId3" imgW="218412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3319463"/>
                        <a:ext cx="5148262" cy="101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53043762"/>
              </p:ext>
            </p:extLst>
          </p:nvPr>
        </p:nvGraphicFramePr>
        <p:xfrm>
          <a:off x="2997426" y="1703614"/>
          <a:ext cx="32432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" name="Equation" r:id="rId5" imgW="1168200" imgH="241200" progId="Equation.3">
                  <p:embed/>
                </p:oleObj>
              </mc:Choice>
              <mc:Fallback>
                <p:oleObj name="Equation" r:id="rId5" imgW="116820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426" y="1703614"/>
                        <a:ext cx="3243262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2" name="Object 2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77599766"/>
              </p:ext>
            </p:extLst>
          </p:nvPr>
        </p:nvGraphicFramePr>
        <p:xfrm>
          <a:off x="3021186" y="5207163"/>
          <a:ext cx="28892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1" name="Equation" r:id="rId7" imgW="1282680" imgH="457200" progId="Equation.3">
                  <p:embed/>
                </p:oleObj>
              </mc:Choice>
              <mc:Fallback>
                <p:oleObj name="Equation" r:id="rId7" imgW="1282680" imgH="4572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186" y="5207163"/>
                        <a:ext cx="2889250" cy="1030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8187" y="1219200"/>
            <a:ext cx="796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Given a sample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n’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observations on a vector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variables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38186" y="2514600"/>
            <a:ext cx="7962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first principal component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linear transformation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59678" y="5158179"/>
            <a:ext cx="221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the vector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01878" y="4343400"/>
            <a:ext cx="6513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chosen such that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v[z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maximum.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l-GR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22564" y="1674812"/>
            <a:ext cx="3484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find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note that 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90600" y="4894036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Arial" pitchFamily="34" charset="0"/>
              </a:rPr>
              <a:t>where </a:t>
            </a:r>
            <a:endParaRPr lang="en-US" dirty="0"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944836" y="4906055"/>
            <a:ext cx="332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Arial" pitchFamily="34" charset="0"/>
              </a:rPr>
              <a:t>is the covariance matrix.  </a:t>
            </a:r>
            <a:endParaRPr lang="en-US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2192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Algebraic definition of PCs</a:t>
            </a:r>
          </a:p>
        </p:txBody>
      </p:sp>
      <p:graphicFrame>
        <p:nvGraphicFramePr>
          <p:cNvPr id="28688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97242"/>
              </p:ext>
            </p:extLst>
          </p:nvPr>
        </p:nvGraphicFramePr>
        <p:xfrm>
          <a:off x="1926776" y="4749800"/>
          <a:ext cx="3033059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2" name="Equation" r:id="rId3" imgW="1473120" imgH="431640" progId="Equation.3">
                  <p:embed/>
                </p:oleObj>
              </mc:Choice>
              <mc:Fallback>
                <p:oleObj name="Equation" r:id="rId3" imgW="147312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776" y="4749800"/>
                        <a:ext cx="3033059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39897865"/>
              </p:ext>
            </p:extLst>
          </p:nvPr>
        </p:nvGraphicFramePr>
        <p:xfrm>
          <a:off x="1989364" y="1622269"/>
          <a:ext cx="403597" cy="57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364" y="1622269"/>
                        <a:ext cx="403597" cy="571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6" name="Object 2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78845332"/>
              </p:ext>
            </p:extLst>
          </p:nvPr>
        </p:nvGraphicFramePr>
        <p:xfrm>
          <a:off x="990600" y="2284413"/>
          <a:ext cx="7620000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4" name="Equation" r:id="rId7" imgW="2603160" imgH="888840" progId="Equation.3">
                  <p:embed/>
                </p:oleObj>
              </mc:Choice>
              <mc:Fallback>
                <p:oleObj name="Equation" r:id="rId7" imgW="2603160" imgH="8888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4413"/>
                        <a:ext cx="7620000" cy="221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55465"/>
              </p:ext>
            </p:extLst>
          </p:nvPr>
        </p:nvGraphicFramePr>
        <p:xfrm>
          <a:off x="2032908" y="5653850"/>
          <a:ext cx="2819400" cy="84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5" name="Equation" r:id="rId9" imgW="1434960" imgH="431640" progId="Equation.3">
                  <p:embed/>
                </p:oleObj>
              </mc:Choice>
              <mc:Fallback>
                <p:oleObj name="Equation" r:id="rId9" imgW="1434960" imgH="43164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908" y="5653850"/>
                        <a:ext cx="2819400" cy="846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44980" y="1419676"/>
            <a:ext cx="594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Arial" pitchFamily="34" charset="0"/>
              </a:rPr>
              <a:t>To find       that  maximizes             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subject 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to</a:t>
            </a:r>
            <a:endParaRPr lang="en-US" dirty="0">
              <a:cs typeface="Arial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21180" y="2105476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Arial" pitchFamily="34" charset="0"/>
              </a:rPr>
              <a:t>Let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be a Lagrange multiplier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514600" y="5119687"/>
            <a:ext cx="292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is an eigenvector of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</a:t>
            </a:r>
            <a:endParaRPr lang="el-G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937988" y="5839276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Arial" pitchFamily="34" charset="0"/>
              </a:rPr>
              <a:t>corresponding to the largest eigenvalue</a:t>
            </a:r>
            <a:endParaRPr lang="en-US" dirty="0">
              <a:cs typeface="Arial" pitchFamily="34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873580" y="5153476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Arial" pitchFamily="34" charset="0"/>
              </a:rPr>
              <a:t>therefore</a:t>
            </a:r>
            <a:endParaRPr lang="en-US">
              <a:cs typeface="Arial" pitchFamily="34" charset="0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Algebraic definition of PCs</a:t>
            </a:r>
          </a:p>
        </p:txBody>
      </p:sp>
      <p:graphicFrame>
        <p:nvGraphicFramePr>
          <p:cNvPr id="30742" name="Object 2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89600"/>
              </p:ext>
            </p:extLst>
          </p:nvPr>
        </p:nvGraphicFramePr>
        <p:xfrm>
          <a:off x="1711780" y="137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3" name="Equation" r:id="rId3" imgW="152280" imgH="215640" progId="Equation.3">
                  <p:embed/>
                </p:oleObj>
              </mc:Choice>
              <mc:Fallback>
                <p:oleObj name="Equation" r:id="rId3" imgW="152280" imgH="2156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780" y="1371600"/>
                        <a:ext cx="38100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4" name="Object 2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6769984"/>
              </p:ext>
            </p:extLst>
          </p:nvPr>
        </p:nvGraphicFramePr>
        <p:xfrm>
          <a:off x="4082144" y="1427840"/>
          <a:ext cx="990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4" name="Equation" r:id="rId5" imgW="457200" imgH="215640" progId="Equation.3">
                  <p:embed/>
                </p:oleObj>
              </mc:Choice>
              <mc:Fallback>
                <p:oleObj name="Equation" r:id="rId5" imgW="457200" imgH="2156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144" y="1427840"/>
                        <a:ext cx="990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7" name="Object 2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5024911"/>
              </p:ext>
            </p:extLst>
          </p:nvPr>
        </p:nvGraphicFramePr>
        <p:xfrm>
          <a:off x="6400800" y="1381576"/>
          <a:ext cx="1219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5" name="Equation" r:id="rId7" imgW="520560" imgH="228600" progId="Equation.3">
                  <p:embed/>
                </p:oleObj>
              </mc:Choice>
              <mc:Fallback>
                <p:oleObj name="Equation" r:id="rId7" imgW="520560" imgH="2286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381576"/>
                        <a:ext cx="12192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3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46594173"/>
              </p:ext>
            </p:extLst>
          </p:nvPr>
        </p:nvGraphicFramePr>
        <p:xfrm>
          <a:off x="2527300" y="2819400"/>
          <a:ext cx="323850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6" name="Equation" r:id="rId9" imgW="1434960" imgH="914400" progId="Equation.3">
                  <p:embed/>
                </p:oleObj>
              </mc:Choice>
              <mc:Fallback>
                <p:oleObj name="Equation" r:id="rId9" imgW="1434960" imgH="9144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819400"/>
                        <a:ext cx="3238500" cy="206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96521"/>
              </p:ext>
            </p:extLst>
          </p:nvPr>
        </p:nvGraphicFramePr>
        <p:xfrm>
          <a:off x="2084211" y="5077276"/>
          <a:ext cx="43038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7" name="Equation" r:id="rId11" imgW="152280" imgH="215640" progId="Equation.3">
                  <p:embed/>
                </p:oleObj>
              </mc:Choice>
              <mc:Fallback>
                <p:oleObj name="Equation" r:id="rId11" imgW="152280" imgH="21564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211" y="5077276"/>
                        <a:ext cx="430389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04045"/>
              </p:ext>
            </p:extLst>
          </p:nvPr>
        </p:nvGraphicFramePr>
        <p:xfrm>
          <a:off x="5903688" y="5813876"/>
          <a:ext cx="1270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8" name="Equation" r:id="rId12" imgW="444240" imgH="215640" progId="Equation.3">
                  <p:embed/>
                </p:oleObj>
              </mc:Choice>
              <mc:Fallback>
                <p:oleObj name="Equation" r:id="rId12" imgW="444240" imgH="2156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688" y="5813876"/>
                        <a:ext cx="1270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begin{pmatrix}&#10;6 &amp; -2\\&#10;4 &amp; 0  &#10;\end{pmatrix}&#10;\begin{pmatrix} 1 \\ 2 \end{pmatrix}&#10;=&#10;\begin{pmatrix} 2 \\ 4 \end{pmatrix}&#10;=&#10;2 \begin{pmatrix} 1 \\ 2 \end{pmatrix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3"/>
  <p:tag name="PICTUREFILESIZE" val="139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4995</TotalTime>
  <Words>5126</Words>
  <Application>Microsoft Office PowerPoint</Application>
  <PresentationFormat>On-screen Show (4:3)</PresentationFormat>
  <Paragraphs>588</Paragraphs>
  <Slides>117</Slides>
  <Notes>3</Notes>
  <HiddenSlides>27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9" baseType="lpstr">
      <vt:lpstr>Sketchbook</vt:lpstr>
      <vt:lpstr>Equation</vt:lpstr>
      <vt:lpstr>Feature Extraction</vt:lpstr>
      <vt:lpstr>Mathematical Tools (Recall)</vt:lpstr>
      <vt:lpstr>Linear Independence</vt:lpstr>
      <vt:lpstr>Basis &amp; Orthonormal Bases</vt:lpstr>
      <vt:lpstr>Basis &amp; Orthonormal Bases</vt:lpstr>
      <vt:lpstr>Basis &amp; Orthonormal Bases</vt:lpstr>
      <vt:lpstr>Projection: Using Inner Products</vt:lpstr>
      <vt:lpstr>Eigenvalues &amp; Eigenvectors</vt:lpstr>
      <vt:lpstr>Eigenvalues &amp; Eigenvectors (Properties)</vt:lpstr>
      <vt:lpstr>Eigenvalues &amp; Eigenvectors (Properties)</vt:lpstr>
      <vt:lpstr>Diagonalization</vt:lpstr>
      <vt:lpstr>Variance</vt:lpstr>
      <vt:lpstr>Variance</vt:lpstr>
      <vt:lpstr>Variance</vt:lpstr>
      <vt:lpstr>Variance</vt:lpstr>
      <vt:lpstr>Variance</vt:lpstr>
      <vt:lpstr>Variance</vt:lpstr>
      <vt:lpstr>Variance Formula</vt:lpstr>
      <vt:lpstr>Standard Deviation</vt:lpstr>
      <vt:lpstr>Variance (2D)</vt:lpstr>
      <vt:lpstr>Variance (2D)</vt:lpstr>
      <vt:lpstr>Variance (2D)</vt:lpstr>
      <vt:lpstr>Variance (2D)</vt:lpstr>
      <vt:lpstr>Variance (2D)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</vt:lpstr>
      <vt:lpstr>Covariance Matrix</vt:lpstr>
      <vt:lpstr>Covariance Matrix</vt:lpstr>
      <vt:lpstr>Covariance Matrix</vt:lpstr>
      <vt:lpstr>Correlation</vt:lpstr>
      <vt:lpstr>PowerPoint Presentation</vt:lpstr>
      <vt:lpstr>Feature Extraction</vt:lpstr>
      <vt:lpstr>What is feature extraction?</vt:lpstr>
      <vt:lpstr>What is feature extraction?</vt:lpstr>
      <vt:lpstr>High-dimensional data in computer vision</vt:lpstr>
      <vt:lpstr>Principal Component Analysis</vt:lpstr>
      <vt:lpstr>Example of  a problem</vt:lpstr>
      <vt:lpstr>Example of  a problem</vt:lpstr>
      <vt:lpstr>Example of  a problem</vt:lpstr>
      <vt:lpstr>What features can we ignore?</vt:lpstr>
      <vt:lpstr>Which features do we want to keep?</vt:lpstr>
      <vt:lpstr>Questions</vt:lpstr>
      <vt:lpstr>Change of Basis</vt:lpstr>
      <vt:lpstr>Change of Basis</vt:lpstr>
      <vt:lpstr>Change of Basis</vt:lpstr>
      <vt:lpstr>Change of Basis</vt:lpstr>
      <vt:lpstr>Questions Remaining !!!</vt:lpstr>
      <vt:lpstr>What does “best express” the data means?</vt:lpstr>
      <vt:lpstr>Noise</vt:lpstr>
      <vt:lpstr>Why Variance ?!!!</vt:lpstr>
      <vt:lpstr>Redundancy …</vt:lpstr>
      <vt:lpstr>Redundancy …</vt:lpstr>
      <vt:lpstr>Redundancy …</vt:lpstr>
      <vt:lpstr>Diagonalize the Covariance Matrix</vt:lpstr>
      <vt:lpstr>Diagonalize the Covariance Matrix PCA Assumptions</vt:lpstr>
      <vt:lpstr>Diagonalize the Covariance Matrix PCA Assumptions</vt:lpstr>
      <vt:lpstr>Solving PCA: Eigen Vectors of   Covariance Matrix</vt:lpstr>
      <vt:lpstr>Solving PCA: Eigen Vectors of   Covariance Matrix</vt:lpstr>
      <vt:lpstr>Solving PCA: Eigen Vectors of   Covariance Matrix</vt:lpstr>
      <vt:lpstr>What We Have Done So Far….</vt:lpstr>
      <vt:lpstr>What We Have Done So Far….</vt:lpstr>
      <vt:lpstr>What We Have Done So Far….</vt:lpstr>
      <vt:lpstr>What We Have Done So Far….</vt:lpstr>
      <vt:lpstr>What We Have Done So Far….</vt:lpstr>
      <vt:lpstr>PCA Process – STEP 1</vt:lpstr>
      <vt:lpstr>PCA Process – STEP 1</vt:lpstr>
      <vt:lpstr>PCA Process – STEP 2</vt:lpstr>
      <vt:lpstr>PCA Process – STEP 3</vt:lpstr>
      <vt:lpstr>PCA Process – STEP 3</vt:lpstr>
      <vt:lpstr>PCA Process – STEP 4</vt:lpstr>
      <vt:lpstr>PCA Process – STEP 4</vt:lpstr>
      <vt:lpstr>PCA Process – STEP 4</vt:lpstr>
      <vt:lpstr>PCA Process – STEP 4</vt:lpstr>
      <vt:lpstr>PCA Process – STEP 5</vt:lpstr>
      <vt:lpstr>PCA Process – STEP 5</vt:lpstr>
      <vt:lpstr>PCA Process – STEP 5</vt:lpstr>
      <vt:lpstr>PCA Process – STEP 5</vt:lpstr>
      <vt:lpstr>Reconstruction of  Original Data</vt:lpstr>
      <vt:lpstr>Reconstruction of  Original Data</vt:lpstr>
      <vt:lpstr>Reconstruction of  Original Data</vt:lpstr>
      <vt:lpstr>What is Principal Component Analysis?</vt:lpstr>
      <vt:lpstr>Geometric picture of Principal Components (PCs)</vt:lpstr>
      <vt:lpstr>Geometric picture of principal components (PCs)</vt:lpstr>
      <vt:lpstr>Geometric picture of principal components (PCs)</vt:lpstr>
      <vt:lpstr>Geometric picture of principal components (PCs)</vt:lpstr>
      <vt:lpstr>Algebraic definition of PCs</vt:lpstr>
      <vt:lpstr>Algebraic definition of PCs</vt:lpstr>
      <vt:lpstr>Algebraic definition of PCs</vt:lpstr>
      <vt:lpstr>Algebraic definition of PCs</vt:lpstr>
      <vt:lpstr>Algebraic derivation of PCs</vt:lpstr>
      <vt:lpstr>PCA for image compression</vt:lpstr>
      <vt:lpstr>Outline of lecture</vt:lpstr>
      <vt:lpstr>Linear Discriminant Analysis</vt:lpstr>
      <vt:lpstr>Is PCA a good criterion for classification?</vt:lpstr>
      <vt:lpstr>What is a good projection?</vt:lpstr>
      <vt:lpstr>What class information may be useful?</vt:lpstr>
      <vt:lpstr> What class information may be useful?</vt:lpstr>
      <vt:lpstr>Linear Discriminant Analysis (LDA)</vt:lpstr>
      <vt:lpstr>Linear Discriminant Analysis (LDA)</vt:lpstr>
      <vt:lpstr>Linear Discriminant Analysis (LDA)</vt:lpstr>
      <vt:lpstr>Notations</vt:lpstr>
      <vt:lpstr> Notations</vt:lpstr>
      <vt:lpstr>Discriminant criterion</vt:lpstr>
      <vt:lpstr>Graphical view of projection</vt:lpstr>
      <vt:lpstr>Issues in LDA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Ramachandra</dc:creator>
  <cp:lastModifiedBy>Ramachandra</cp:lastModifiedBy>
  <cp:revision>293</cp:revision>
  <cp:lastPrinted>1601-01-01T00:00:00Z</cp:lastPrinted>
  <dcterms:created xsi:type="dcterms:W3CDTF">1601-01-01T00:00:00Z</dcterms:created>
  <dcterms:modified xsi:type="dcterms:W3CDTF">2014-11-24T14:00:01Z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